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3"/>
  </p:notesMasterIdLst>
  <p:sldIdLst>
    <p:sldId id="259" r:id="rId2"/>
    <p:sldId id="269" r:id="rId3"/>
    <p:sldId id="260" r:id="rId4"/>
    <p:sldId id="262" r:id="rId5"/>
    <p:sldId id="264" r:id="rId6"/>
    <p:sldId id="270" r:id="rId7"/>
    <p:sldId id="266" r:id="rId8"/>
    <p:sldId id="265" r:id="rId9"/>
    <p:sldId id="267" r:id="rId10"/>
    <p:sldId id="268" r:id="rId11"/>
    <p:sldId id="271"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0000"/>
    <a:srgbClr val="A51417"/>
    <a:srgbClr val="6C7373"/>
    <a:srgbClr val="E1E1E1"/>
    <a:srgbClr val="566568"/>
    <a:srgbClr val="C41039"/>
    <a:srgbClr val="69787B"/>
    <a:srgbClr val="69780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460" autoAdjust="0"/>
    <p:restoredTop sz="91316" autoAdjust="0"/>
  </p:normalViewPr>
  <p:slideViewPr>
    <p:cSldViewPr snapToGrid="0" snapToObjects="1">
      <p:cViewPr>
        <p:scale>
          <a:sx n="72" d="100"/>
          <a:sy n="72" d="100"/>
        </p:scale>
        <p:origin x="1037" y="120"/>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_rels/data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image" Target="../media/image10.jpg"/></Relationships>
</file>

<file path=ppt/diagrams/_rels/drawing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image" Target="../media/image10.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89FB14C-4E0C-44CA-A202-8E4938680FFC}" type="doc">
      <dgm:prSet loTypeId="urn:microsoft.com/office/officeart/2005/8/layout/funnel1" loCatId="process" qsTypeId="urn:microsoft.com/office/officeart/2005/8/quickstyle/simple1" qsCatId="simple" csTypeId="urn:microsoft.com/office/officeart/2005/8/colors/accent1_2" csCatId="accent1" phldr="1"/>
      <dgm:spPr/>
    </dgm:pt>
    <dgm:pt modelId="{B0A82FA6-FE1F-4EF2-9B70-320410FB8184}">
      <dgm:prSet phldrT="[Text]" custT="1"/>
      <dgm:spPr/>
      <dgm:t>
        <a:bodyPr/>
        <a:lstStyle/>
        <a:p>
          <a:r>
            <a:rPr lang="en-US" sz="1800" dirty="0"/>
            <a:t>40,000 EVD Procedures</a:t>
          </a:r>
        </a:p>
      </dgm:t>
    </dgm:pt>
    <dgm:pt modelId="{26A2E4C0-3CE2-4861-B052-C5FC5AE4D01B}" type="parTrans" cxnId="{24E23DD0-9975-4B58-A3DE-75654BA22FD0}">
      <dgm:prSet/>
      <dgm:spPr/>
      <dgm:t>
        <a:bodyPr/>
        <a:lstStyle/>
        <a:p>
          <a:endParaRPr lang="en-US"/>
        </a:p>
      </dgm:t>
    </dgm:pt>
    <dgm:pt modelId="{6DF2CA78-13EA-42FB-A51F-34746D1B66C7}" type="sibTrans" cxnId="{24E23DD0-9975-4B58-A3DE-75654BA22FD0}">
      <dgm:prSet/>
      <dgm:spPr/>
      <dgm:t>
        <a:bodyPr/>
        <a:lstStyle/>
        <a:p>
          <a:endParaRPr lang="en-US"/>
        </a:p>
      </dgm:t>
    </dgm:pt>
    <dgm:pt modelId="{208D86E6-606D-469B-A8A0-3159EEE507A7}">
      <dgm:prSet phldrT="[Text]" custT="1"/>
      <dgm:spPr/>
      <dgm:t>
        <a:bodyPr/>
        <a:lstStyle/>
        <a:p>
          <a:r>
            <a:rPr lang="en-US" sz="1800" dirty="0"/>
            <a:t>$19,824.68/day in ICU</a:t>
          </a:r>
        </a:p>
      </dgm:t>
    </dgm:pt>
    <dgm:pt modelId="{4ED03F8C-85C5-4815-9916-CE68315F7AB2}" type="parTrans" cxnId="{E4402996-138B-4C02-9135-06570815561A}">
      <dgm:prSet/>
      <dgm:spPr/>
      <dgm:t>
        <a:bodyPr/>
        <a:lstStyle/>
        <a:p>
          <a:endParaRPr lang="en-US"/>
        </a:p>
      </dgm:t>
    </dgm:pt>
    <dgm:pt modelId="{892E1675-B576-4686-8770-DF1C1E09D635}" type="sibTrans" cxnId="{E4402996-138B-4C02-9135-06570815561A}">
      <dgm:prSet/>
      <dgm:spPr/>
      <dgm:t>
        <a:bodyPr/>
        <a:lstStyle/>
        <a:p>
          <a:endParaRPr lang="en-US"/>
        </a:p>
      </dgm:t>
    </dgm:pt>
    <dgm:pt modelId="{4A6D9BD4-399B-4EFC-A981-357EEC6CAD95}">
      <dgm:prSet phldrT="[Text]" custT="1"/>
      <dgm:spPr/>
      <dgm:t>
        <a:bodyPr/>
        <a:lstStyle/>
        <a:p>
          <a:r>
            <a:rPr lang="en-US" sz="1800" dirty="0"/>
            <a:t>Length of stay = 5 Days</a:t>
          </a:r>
        </a:p>
      </dgm:t>
    </dgm:pt>
    <dgm:pt modelId="{D7A881B7-271A-4157-9D5F-EA4A02412DCC}" type="parTrans" cxnId="{DC11F5AB-7D6E-44B7-81E1-1181E951B9C7}">
      <dgm:prSet/>
      <dgm:spPr/>
      <dgm:t>
        <a:bodyPr/>
        <a:lstStyle/>
        <a:p>
          <a:endParaRPr lang="en-US"/>
        </a:p>
      </dgm:t>
    </dgm:pt>
    <dgm:pt modelId="{A2A0B648-87A6-4F8C-BF37-904BDEC4159B}" type="sibTrans" cxnId="{DC11F5AB-7D6E-44B7-81E1-1181E951B9C7}">
      <dgm:prSet/>
      <dgm:spPr/>
      <dgm:t>
        <a:bodyPr/>
        <a:lstStyle/>
        <a:p>
          <a:endParaRPr lang="en-US"/>
        </a:p>
      </dgm:t>
    </dgm:pt>
    <dgm:pt modelId="{D2893C69-1BBC-4537-B295-25C8EE424727}">
      <dgm:prSet phldrT="[Text]"/>
      <dgm:spPr/>
      <dgm:t>
        <a:bodyPr/>
        <a:lstStyle/>
        <a:p>
          <a:r>
            <a:rPr lang="en-US" dirty="0"/>
            <a:t>$3.96 billion annually</a:t>
          </a:r>
        </a:p>
      </dgm:t>
    </dgm:pt>
    <dgm:pt modelId="{15AFF5A4-0ECE-4BD0-A1B0-6E3EF4347E0B}" type="parTrans" cxnId="{4008B292-B6C2-4A11-831F-F2024CA9D4BF}">
      <dgm:prSet/>
      <dgm:spPr/>
      <dgm:t>
        <a:bodyPr/>
        <a:lstStyle/>
        <a:p>
          <a:endParaRPr lang="en-US"/>
        </a:p>
      </dgm:t>
    </dgm:pt>
    <dgm:pt modelId="{42EC6406-1279-4168-A5E6-43FAA7B97A3F}" type="sibTrans" cxnId="{4008B292-B6C2-4A11-831F-F2024CA9D4BF}">
      <dgm:prSet/>
      <dgm:spPr/>
      <dgm:t>
        <a:bodyPr/>
        <a:lstStyle/>
        <a:p>
          <a:endParaRPr lang="en-US"/>
        </a:p>
      </dgm:t>
    </dgm:pt>
    <dgm:pt modelId="{2E231544-0FE9-4982-B7B3-E146C6DB29A4}" type="pres">
      <dgm:prSet presAssocID="{489FB14C-4E0C-44CA-A202-8E4938680FFC}" presName="Name0" presStyleCnt="0">
        <dgm:presLayoutVars>
          <dgm:chMax val="4"/>
          <dgm:resizeHandles val="exact"/>
        </dgm:presLayoutVars>
      </dgm:prSet>
      <dgm:spPr/>
    </dgm:pt>
    <dgm:pt modelId="{39988E6B-4E23-4F4C-90F2-A828B1BA7FDF}" type="pres">
      <dgm:prSet presAssocID="{489FB14C-4E0C-44CA-A202-8E4938680FFC}" presName="ellipse" presStyleLbl="trBgShp" presStyleIdx="0" presStyleCnt="1"/>
      <dgm:spPr/>
    </dgm:pt>
    <dgm:pt modelId="{BFAF8964-E40B-4AAA-AC4F-62DA65399776}" type="pres">
      <dgm:prSet presAssocID="{489FB14C-4E0C-44CA-A202-8E4938680FFC}" presName="arrow1" presStyleLbl="fgShp" presStyleIdx="0" presStyleCnt="1"/>
      <dgm:spPr/>
    </dgm:pt>
    <dgm:pt modelId="{C7B70F8A-4576-4F4E-AD5D-BB9964C6A460}" type="pres">
      <dgm:prSet presAssocID="{489FB14C-4E0C-44CA-A202-8E4938680FFC}" presName="rectangle" presStyleLbl="revTx" presStyleIdx="0" presStyleCnt="1">
        <dgm:presLayoutVars>
          <dgm:bulletEnabled val="1"/>
        </dgm:presLayoutVars>
      </dgm:prSet>
      <dgm:spPr/>
    </dgm:pt>
    <dgm:pt modelId="{5CD6BF35-4809-4E00-9ECD-8979979D3CF4}" type="pres">
      <dgm:prSet presAssocID="{208D86E6-606D-469B-A8A0-3159EEE507A7}" presName="item1" presStyleLbl="node1" presStyleIdx="0" presStyleCnt="3" custScaleX="179259" custLinFactNeighborX="-18212" custLinFactNeighborY="9860">
        <dgm:presLayoutVars>
          <dgm:bulletEnabled val="1"/>
        </dgm:presLayoutVars>
      </dgm:prSet>
      <dgm:spPr/>
    </dgm:pt>
    <dgm:pt modelId="{B862FF30-A1EF-45B3-A30C-58FAD17C4135}" type="pres">
      <dgm:prSet presAssocID="{4A6D9BD4-399B-4EFC-A981-357EEC6CAD95}" presName="item2" presStyleLbl="node1" presStyleIdx="1" presStyleCnt="3" custScaleX="184051" custLinFactNeighborX="-30123" custLinFactNeighborY="-9934">
        <dgm:presLayoutVars>
          <dgm:bulletEnabled val="1"/>
        </dgm:presLayoutVars>
      </dgm:prSet>
      <dgm:spPr/>
    </dgm:pt>
    <dgm:pt modelId="{F0EC0972-5D12-4BF8-9298-3BEF1FB86014}" type="pres">
      <dgm:prSet presAssocID="{D2893C69-1BBC-4537-B295-25C8EE424727}" presName="item3" presStyleLbl="node1" presStyleIdx="2" presStyleCnt="3" custScaleX="140702" custLinFactNeighborX="51784" custLinFactNeighborY="15729">
        <dgm:presLayoutVars>
          <dgm:bulletEnabled val="1"/>
        </dgm:presLayoutVars>
      </dgm:prSet>
      <dgm:spPr/>
    </dgm:pt>
    <dgm:pt modelId="{9214CAB4-4FAF-4496-9B5B-62EEF7131960}" type="pres">
      <dgm:prSet presAssocID="{489FB14C-4E0C-44CA-A202-8E4938680FFC}" presName="funnel" presStyleLbl="trAlignAcc1" presStyleIdx="0" presStyleCnt="1" custScaleX="142857"/>
      <dgm:spPr/>
    </dgm:pt>
  </dgm:ptLst>
  <dgm:cxnLst>
    <dgm:cxn modelId="{0B7AB65E-D64B-4299-8351-6F9B75D3D078}" type="presOf" srcId="{208D86E6-606D-469B-A8A0-3159EEE507A7}" destId="{B862FF30-A1EF-45B3-A30C-58FAD17C4135}" srcOrd="0" destOrd="0" presId="urn:microsoft.com/office/officeart/2005/8/layout/funnel1"/>
    <dgm:cxn modelId="{B7672F54-7077-4D76-9C30-B6BE95C3399F}" type="presOf" srcId="{B0A82FA6-FE1F-4EF2-9B70-320410FB8184}" destId="{F0EC0972-5D12-4BF8-9298-3BEF1FB86014}" srcOrd="0" destOrd="0" presId="urn:microsoft.com/office/officeart/2005/8/layout/funnel1"/>
    <dgm:cxn modelId="{95C84883-A5ED-4732-83F6-8019C61CF30E}" type="presOf" srcId="{489FB14C-4E0C-44CA-A202-8E4938680FFC}" destId="{2E231544-0FE9-4982-B7B3-E146C6DB29A4}" srcOrd="0" destOrd="0" presId="urn:microsoft.com/office/officeart/2005/8/layout/funnel1"/>
    <dgm:cxn modelId="{CE435284-26D5-4158-A095-9DB585A769DF}" type="presOf" srcId="{4A6D9BD4-399B-4EFC-A981-357EEC6CAD95}" destId="{5CD6BF35-4809-4E00-9ECD-8979979D3CF4}" srcOrd="0" destOrd="0" presId="urn:microsoft.com/office/officeart/2005/8/layout/funnel1"/>
    <dgm:cxn modelId="{4008B292-B6C2-4A11-831F-F2024CA9D4BF}" srcId="{489FB14C-4E0C-44CA-A202-8E4938680FFC}" destId="{D2893C69-1BBC-4537-B295-25C8EE424727}" srcOrd="3" destOrd="0" parTransId="{15AFF5A4-0ECE-4BD0-A1B0-6E3EF4347E0B}" sibTransId="{42EC6406-1279-4168-A5E6-43FAA7B97A3F}"/>
    <dgm:cxn modelId="{E4402996-138B-4C02-9135-06570815561A}" srcId="{489FB14C-4E0C-44CA-A202-8E4938680FFC}" destId="{208D86E6-606D-469B-A8A0-3159EEE507A7}" srcOrd="1" destOrd="0" parTransId="{4ED03F8C-85C5-4815-9916-CE68315F7AB2}" sibTransId="{892E1675-B576-4686-8770-DF1C1E09D635}"/>
    <dgm:cxn modelId="{DC11F5AB-7D6E-44B7-81E1-1181E951B9C7}" srcId="{489FB14C-4E0C-44CA-A202-8E4938680FFC}" destId="{4A6D9BD4-399B-4EFC-A981-357EEC6CAD95}" srcOrd="2" destOrd="0" parTransId="{D7A881B7-271A-4157-9D5F-EA4A02412DCC}" sibTransId="{A2A0B648-87A6-4F8C-BF37-904BDEC4159B}"/>
    <dgm:cxn modelId="{B5D0A9C8-1AFA-48A7-8858-52C61926F423}" type="presOf" srcId="{D2893C69-1BBC-4537-B295-25C8EE424727}" destId="{C7B70F8A-4576-4F4E-AD5D-BB9964C6A460}" srcOrd="0" destOrd="0" presId="urn:microsoft.com/office/officeart/2005/8/layout/funnel1"/>
    <dgm:cxn modelId="{24E23DD0-9975-4B58-A3DE-75654BA22FD0}" srcId="{489FB14C-4E0C-44CA-A202-8E4938680FFC}" destId="{B0A82FA6-FE1F-4EF2-9B70-320410FB8184}" srcOrd="0" destOrd="0" parTransId="{26A2E4C0-3CE2-4861-B052-C5FC5AE4D01B}" sibTransId="{6DF2CA78-13EA-42FB-A51F-34746D1B66C7}"/>
    <dgm:cxn modelId="{0265B11C-52CC-4110-874B-DBA64C542E98}" type="presParOf" srcId="{2E231544-0FE9-4982-B7B3-E146C6DB29A4}" destId="{39988E6B-4E23-4F4C-90F2-A828B1BA7FDF}" srcOrd="0" destOrd="0" presId="urn:microsoft.com/office/officeart/2005/8/layout/funnel1"/>
    <dgm:cxn modelId="{66C63A90-4697-4FED-83E3-9A259890985D}" type="presParOf" srcId="{2E231544-0FE9-4982-B7B3-E146C6DB29A4}" destId="{BFAF8964-E40B-4AAA-AC4F-62DA65399776}" srcOrd="1" destOrd="0" presId="urn:microsoft.com/office/officeart/2005/8/layout/funnel1"/>
    <dgm:cxn modelId="{915D970A-BE87-4888-B3BC-3E40F6AF7CF8}" type="presParOf" srcId="{2E231544-0FE9-4982-B7B3-E146C6DB29A4}" destId="{C7B70F8A-4576-4F4E-AD5D-BB9964C6A460}" srcOrd="2" destOrd="0" presId="urn:microsoft.com/office/officeart/2005/8/layout/funnel1"/>
    <dgm:cxn modelId="{1DFC13AA-BF5A-45AC-87A2-88D70635D7F9}" type="presParOf" srcId="{2E231544-0FE9-4982-B7B3-E146C6DB29A4}" destId="{5CD6BF35-4809-4E00-9ECD-8979979D3CF4}" srcOrd="3" destOrd="0" presId="urn:microsoft.com/office/officeart/2005/8/layout/funnel1"/>
    <dgm:cxn modelId="{3B2CE014-125F-4145-A7C3-F6E7CFEE57BA}" type="presParOf" srcId="{2E231544-0FE9-4982-B7B3-E146C6DB29A4}" destId="{B862FF30-A1EF-45B3-A30C-58FAD17C4135}" srcOrd="4" destOrd="0" presId="urn:microsoft.com/office/officeart/2005/8/layout/funnel1"/>
    <dgm:cxn modelId="{3900461A-D239-41BC-84F8-8895C31A5157}" type="presParOf" srcId="{2E231544-0FE9-4982-B7B3-E146C6DB29A4}" destId="{F0EC0972-5D12-4BF8-9298-3BEF1FB86014}" srcOrd="5" destOrd="0" presId="urn:microsoft.com/office/officeart/2005/8/layout/funnel1"/>
    <dgm:cxn modelId="{E2DA45AA-C5FD-4C1C-87BB-40642FFD2121}" type="presParOf" srcId="{2E231544-0FE9-4982-B7B3-E146C6DB29A4}" destId="{9214CAB4-4FAF-4496-9B5B-62EEF7131960}" srcOrd="6" destOrd="0" presId="urn:microsoft.com/office/officeart/2005/8/layout/funne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EFE8D7D-DD92-447F-B9F5-5C3FAC393209}" type="doc">
      <dgm:prSet loTypeId="urn:microsoft.com/office/officeart/2005/8/layout/hList1" loCatId="list" qsTypeId="urn:microsoft.com/office/officeart/2005/8/quickstyle/simple1" qsCatId="simple" csTypeId="urn:microsoft.com/office/officeart/2005/8/colors/accent1_2" csCatId="accent1" phldr="1"/>
      <dgm:spPr/>
    </dgm:pt>
    <dgm:pt modelId="{473BE3C1-60AA-4A89-9EF3-2E3DC97DF6B4}">
      <dgm:prSet phldrT="[Text]"/>
      <dgm:spPr>
        <a:solidFill>
          <a:srgbClr val="A51417"/>
        </a:solidFill>
        <a:ln>
          <a:solidFill>
            <a:srgbClr val="C00000"/>
          </a:solidFill>
        </a:ln>
      </dgm:spPr>
      <dgm:t>
        <a:bodyPr/>
        <a:lstStyle/>
        <a:p>
          <a:r>
            <a:rPr lang="en-US" dirty="0"/>
            <a:t>Ultrasound</a:t>
          </a:r>
        </a:p>
      </dgm:t>
    </dgm:pt>
    <dgm:pt modelId="{F8A8242E-F8B3-4D36-9094-AD1A45D63AA7}" type="parTrans" cxnId="{F7F1E63F-8173-4D0A-AD45-AEDE0C5C5229}">
      <dgm:prSet/>
      <dgm:spPr/>
      <dgm:t>
        <a:bodyPr/>
        <a:lstStyle/>
        <a:p>
          <a:endParaRPr lang="en-US"/>
        </a:p>
      </dgm:t>
    </dgm:pt>
    <dgm:pt modelId="{23988B9A-150A-4B28-A495-F26CEE703968}" type="sibTrans" cxnId="{F7F1E63F-8173-4D0A-AD45-AEDE0C5C5229}">
      <dgm:prSet/>
      <dgm:spPr/>
      <dgm:t>
        <a:bodyPr/>
        <a:lstStyle/>
        <a:p>
          <a:endParaRPr lang="en-US"/>
        </a:p>
      </dgm:t>
    </dgm:pt>
    <dgm:pt modelId="{48A9CB7F-2ADC-406F-A8CE-FEC57CDF9BA8}">
      <dgm:prSet phldrT="[Text]"/>
      <dgm:spPr>
        <a:solidFill>
          <a:srgbClr val="A51417"/>
        </a:solidFill>
        <a:ln>
          <a:solidFill>
            <a:srgbClr val="C00000"/>
          </a:solidFill>
        </a:ln>
      </dgm:spPr>
      <dgm:t>
        <a:bodyPr/>
        <a:lstStyle/>
        <a:p>
          <a:r>
            <a:rPr lang="en-US" dirty="0"/>
            <a:t>Weight Scale</a:t>
          </a:r>
        </a:p>
      </dgm:t>
    </dgm:pt>
    <dgm:pt modelId="{1743AFF7-C816-40E5-A06C-E1E95D3741F6}" type="parTrans" cxnId="{0E87878C-7516-4030-9C15-4572283F25F0}">
      <dgm:prSet/>
      <dgm:spPr/>
      <dgm:t>
        <a:bodyPr/>
        <a:lstStyle/>
        <a:p>
          <a:endParaRPr lang="en-US"/>
        </a:p>
      </dgm:t>
    </dgm:pt>
    <dgm:pt modelId="{119B07A9-CA39-4E07-AD94-36C6E8327DDA}" type="sibTrans" cxnId="{0E87878C-7516-4030-9C15-4572283F25F0}">
      <dgm:prSet/>
      <dgm:spPr/>
      <dgm:t>
        <a:bodyPr/>
        <a:lstStyle/>
        <a:p>
          <a:endParaRPr lang="en-US"/>
        </a:p>
      </dgm:t>
    </dgm:pt>
    <dgm:pt modelId="{B1F938D6-3D85-419F-92F6-033A8D6B54DB}">
      <dgm:prSet phldrT="[Text]"/>
      <dgm:spPr>
        <a:solidFill>
          <a:srgbClr val="A51417"/>
        </a:solidFill>
        <a:ln>
          <a:solidFill>
            <a:srgbClr val="C00000"/>
          </a:solidFill>
        </a:ln>
      </dgm:spPr>
      <dgm:t>
        <a:bodyPr/>
        <a:lstStyle/>
        <a:p>
          <a:r>
            <a:rPr lang="en-US" dirty="0"/>
            <a:t>Optical Measurement</a:t>
          </a:r>
        </a:p>
      </dgm:t>
    </dgm:pt>
    <dgm:pt modelId="{678DB313-7AA9-468A-BFF3-F017F3024A30}" type="parTrans" cxnId="{27487E14-0709-4F56-A305-4AED95E78707}">
      <dgm:prSet/>
      <dgm:spPr/>
      <dgm:t>
        <a:bodyPr/>
        <a:lstStyle/>
        <a:p>
          <a:endParaRPr lang="en-US"/>
        </a:p>
      </dgm:t>
    </dgm:pt>
    <dgm:pt modelId="{9D25D16A-85A2-4FA7-818A-BF36C2ABBC35}" type="sibTrans" cxnId="{27487E14-0709-4F56-A305-4AED95E78707}">
      <dgm:prSet/>
      <dgm:spPr/>
      <dgm:t>
        <a:bodyPr/>
        <a:lstStyle/>
        <a:p>
          <a:endParaRPr lang="en-US"/>
        </a:p>
      </dgm:t>
    </dgm:pt>
    <dgm:pt modelId="{8DAB2653-8732-4C10-ACAE-A42C5BDD904C}">
      <dgm:prSet phldrT="[Text]"/>
      <dgm:spPr>
        <a:solidFill>
          <a:schemeClr val="accent2">
            <a:lumMod val="20000"/>
            <a:lumOff val="80000"/>
            <a:alpha val="90000"/>
          </a:schemeClr>
        </a:solidFill>
      </dgm:spPr>
      <dgm:t>
        <a:bodyPr/>
        <a:lstStyle/>
        <a:p>
          <a:r>
            <a:rPr lang="en-US" dirty="0"/>
            <a:t>U.S. Pat. No. 4,448,205</a:t>
          </a:r>
        </a:p>
      </dgm:t>
    </dgm:pt>
    <dgm:pt modelId="{B14189D5-248B-4690-8D8D-6D27FBF10B96}" type="parTrans" cxnId="{16017C15-AA02-4D45-889B-665040C4B6AB}">
      <dgm:prSet/>
      <dgm:spPr/>
      <dgm:t>
        <a:bodyPr/>
        <a:lstStyle/>
        <a:p>
          <a:endParaRPr lang="en-US"/>
        </a:p>
      </dgm:t>
    </dgm:pt>
    <dgm:pt modelId="{C719D5EF-1823-4450-AC13-DF2964B32524}" type="sibTrans" cxnId="{16017C15-AA02-4D45-889B-665040C4B6AB}">
      <dgm:prSet/>
      <dgm:spPr/>
      <dgm:t>
        <a:bodyPr/>
        <a:lstStyle/>
        <a:p>
          <a:endParaRPr lang="en-US"/>
        </a:p>
      </dgm:t>
    </dgm:pt>
    <dgm:pt modelId="{B35FB6BB-58D3-4E30-9B1F-606E0621192F}">
      <dgm:prSet phldrT="[Text]"/>
      <dgm:spPr>
        <a:solidFill>
          <a:schemeClr val="accent2">
            <a:lumMod val="20000"/>
            <a:lumOff val="80000"/>
            <a:alpha val="90000"/>
          </a:schemeClr>
        </a:solidFill>
      </dgm:spPr>
      <dgm:t>
        <a:bodyPr/>
        <a:lstStyle/>
        <a:p>
          <a:r>
            <a:rPr lang="en-US" dirty="0"/>
            <a:t>Imprecise</a:t>
          </a:r>
        </a:p>
      </dgm:t>
    </dgm:pt>
    <dgm:pt modelId="{A8B39619-4619-4AE4-AD4C-4ED964151011}" type="parTrans" cxnId="{5B72C9A1-03A2-4D1E-87E0-2229A4CB3FBE}">
      <dgm:prSet/>
      <dgm:spPr/>
      <dgm:t>
        <a:bodyPr/>
        <a:lstStyle/>
        <a:p>
          <a:endParaRPr lang="en-US"/>
        </a:p>
      </dgm:t>
    </dgm:pt>
    <dgm:pt modelId="{F6B4CB3F-7BE2-4834-BEE6-3F9CA4B3854D}" type="sibTrans" cxnId="{5B72C9A1-03A2-4D1E-87E0-2229A4CB3FBE}">
      <dgm:prSet/>
      <dgm:spPr/>
      <dgm:t>
        <a:bodyPr/>
        <a:lstStyle/>
        <a:p>
          <a:endParaRPr lang="en-US"/>
        </a:p>
      </dgm:t>
    </dgm:pt>
    <dgm:pt modelId="{08CB00EF-15B8-483F-93F3-A6322198A73A}">
      <dgm:prSet phldrT="[Text]"/>
      <dgm:spPr>
        <a:solidFill>
          <a:schemeClr val="accent2">
            <a:lumMod val="20000"/>
            <a:lumOff val="80000"/>
            <a:alpha val="90000"/>
          </a:schemeClr>
        </a:solidFill>
      </dgm:spPr>
      <dgm:t>
        <a:bodyPr/>
        <a:lstStyle/>
        <a:p>
          <a:r>
            <a:rPr lang="en-US" dirty="0"/>
            <a:t>Interference w/ other US devices</a:t>
          </a:r>
        </a:p>
      </dgm:t>
    </dgm:pt>
    <dgm:pt modelId="{EEF7BC01-6DF8-4C83-B16A-5B1C7FB16687}" type="parTrans" cxnId="{84885318-B7D3-46EA-9424-8ED7B1938DF5}">
      <dgm:prSet/>
      <dgm:spPr/>
      <dgm:t>
        <a:bodyPr/>
        <a:lstStyle/>
        <a:p>
          <a:endParaRPr lang="en-US"/>
        </a:p>
      </dgm:t>
    </dgm:pt>
    <dgm:pt modelId="{0EB60E2E-8456-41C0-93FD-30E5C563187C}" type="sibTrans" cxnId="{84885318-B7D3-46EA-9424-8ED7B1938DF5}">
      <dgm:prSet/>
      <dgm:spPr/>
      <dgm:t>
        <a:bodyPr/>
        <a:lstStyle/>
        <a:p>
          <a:endParaRPr lang="en-US"/>
        </a:p>
      </dgm:t>
    </dgm:pt>
    <dgm:pt modelId="{752D2E40-DCEE-4882-B8A4-F7C635CB5F89}">
      <dgm:prSet phldrT="[Text]"/>
      <dgm:spPr>
        <a:solidFill>
          <a:schemeClr val="accent2">
            <a:lumMod val="20000"/>
            <a:lumOff val="80000"/>
            <a:alpha val="90000"/>
          </a:schemeClr>
        </a:solidFill>
      </dgm:spPr>
      <dgm:t>
        <a:bodyPr/>
        <a:lstStyle/>
        <a:p>
          <a:r>
            <a:rPr lang="en-US" b="0" i="0" dirty="0"/>
            <a:t>U.S. Pat. No. 5,769,087</a:t>
          </a:r>
          <a:endParaRPr lang="en-US" dirty="0"/>
        </a:p>
      </dgm:t>
    </dgm:pt>
    <dgm:pt modelId="{34E3BBBE-F928-4C90-89E5-7833E623BED4}" type="parTrans" cxnId="{63AB7335-A102-4A08-88D3-89D6D99C2A7F}">
      <dgm:prSet/>
      <dgm:spPr/>
      <dgm:t>
        <a:bodyPr/>
        <a:lstStyle/>
        <a:p>
          <a:endParaRPr lang="en-US"/>
        </a:p>
      </dgm:t>
    </dgm:pt>
    <dgm:pt modelId="{0AB470CE-7791-4D70-9471-0B27A07B0A0D}" type="sibTrans" cxnId="{63AB7335-A102-4A08-88D3-89D6D99C2A7F}">
      <dgm:prSet/>
      <dgm:spPr/>
      <dgm:t>
        <a:bodyPr/>
        <a:lstStyle/>
        <a:p>
          <a:endParaRPr lang="en-US"/>
        </a:p>
      </dgm:t>
    </dgm:pt>
    <dgm:pt modelId="{4426FC30-B73D-4E5E-ADCA-2785AAA82DFA}">
      <dgm:prSet phldrT="[Text]"/>
      <dgm:spPr>
        <a:solidFill>
          <a:schemeClr val="accent2">
            <a:lumMod val="20000"/>
            <a:lumOff val="80000"/>
            <a:alpha val="90000"/>
          </a:schemeClr>
        </a:solidFill>
      </dgm:spPr>
      <dgm:t>
        <a:bodyPr/>
        <a:lstStyle/>
        <a:p>
          <a:r>
            <a:rPr lang="en-US" dirty="0"/>
            <a:t>Sensitive to motion</a:t>
          </a:r>
        </a:p>
      </dgm:t>
    </dgm:pt>
    <dgm:pt modelId="{05EA15FF-BD72-44F2-94F9-00366DA48F3A}" type="parTrans" cxnId="{896E0A4B-D07E-447D-B474-A3B31EE7EE78}">
      <dgm:prSet/>
      <dgm:spPr/>
      <dgm:t>
        <a:bodyPr/>
        <a:lstStyle/>
        <a:p>
          <a:endParaRPr lang="en-US"/>
        </a:p>
      </dgm:t>
    </dgm:pt>
    <dgm:pt modelId="{E47CFA66-99E4-400F-B588-981B19E039D0}" type="sibTrans" cxnId="{896E0A4B-D07E-447D-B474-A3B31EE7EE78}">
      <dgm:prSet/>
      <dgm:spPr/>
      <dgm:t>
        <a:bodyPr/>
        <a:lstStyle/>
        <a:p>
          <a:endParaRPr lang="en-US"/>
        </a:p>
      </dgm:t>
    </dgm:pt>
    <dgm:pt modelId="{F444FB62-AF0B-4C91-88E4-5C10B8AAA8D9}">
      <dgm:prSet phldrT="[Text]"/>
      <dgm:spPr>
        <a:solidFill>
          <a:schemeClr val="accent2">
            <a:lumMod val="20000"/>
            <a:lumOff val="80000"/>
            <a:alpha val="90000"/>
          </a:schemeClr>
        </a:solidFill>
      </dgm:spPr>
      <dgm:t>
        <a:bodyPr/>
        <a:lstStyle/>
        <a:p>
          <a:r>
            <a:rPr lang="en-US" dirty="0"/>
            <a:t>Requires estimation to keep pressure constant</a:t>
          </a:r>
        </a:p>
      </dgm:t>
    </dgm:pt>
    <dgm:pt modelId="{0F305AC8-67EE-400F-A2E8-3A05B965024B}" type="parTrans" cxnId="{F643784C-F551-4CA2-889B-23A60079D09D}">
      <dgm:prSet/>
      <dgm:spPr/>
      <dgm:t>
        <a:bodyPr/>
        <a:lstStyle/>
        <a:p>
          <a:endParaRPr lang="en-US"/>
        </a:p>
      </dgm:t>
    </dgm:pt>
    <dgm:pt modelId="{020899FB-2696-43D6-9CE5-069A6B82F7C1}" type="sibTrans" cxnId="{F643784C-F551-4CA2-889B-23A60079D09D}">
      <dgm:prSet/>
      <dgm:spPr/>
      <dgm:t>
        <a:bodyPr/>
        <a:lstStyle/>
        <a:p>
          <a:endParaRPr lang="en-US"/>
        </a:p>
      </dgm:t>
    </dgm:pt>
    <dgm:pt modelId="{C8C79CF6-9059-4492-81EB-9EF73B1A708C}">
      <dgm:prSet phldrT="[Text]"/>
      <dgm:spPr>
        <a:solidFill>
          <a:schemeClr val="accent2">
            <a:lumMod val="20000"/>
            <a:lumOff val="80000"/>
            <a:alpha val="90000"/>
          </a:schemeClr>
        </a:solidFill>
      </dgm:spPr>
      <dgm:t>
        <a:bodyPr/>
        <a:lstStyle/>
        <a:p>
          <a:r>
            <a:rPr lang="en-US" i="0" dirty="0"/>
            <a:t>U.S. Patent No. 9,074,920</a:t>
          </a:r>
        </a:p>
      </dgm:t>
    </dgm:pt>
    <dgm:pt modelId="{D1A978D8-5327-4207-9B53-A854E1484C53}" type="parTrans" cxnId="{BCB52AF6-CE6C-4D36-9D2B-F744F0973B48}">
      <dgm:prSet/>
      <dgm:spPr/>
      <dgm:t>
        <a:bodyPr/>
        <a:lstStyle/>
        <a:p>
          <a:endParaRPr lang="en-US"/>
        </a:p>
      </dgm:t>
    </dgm:pt>
    <dgm:pt modelId="{6974ECC2-9C78-4505-80EB-AE22BDB723F8}" type="sibTrans" cxnId="{BCB52AF6-CE6C-4D36-9D2B-F744F0973B48}">
      <dgm:prSet/>
      <dgm:spPr/>
      <dgm:t>
        <a:bodyPr/>
        <a:lstStyle/>
        <a:p>
          <a:endParaRPr lang="en-US"/>
        </a:p>
      </dgm:t>
    </dgm:pt>
    <dgm:pt modelId="{453F5A9F-CC24-41C3-8ACB-986B93153A62}">
      <dgm:prSet phldrT="[Text]"/>
      <dgm:spPr>
        <a:solidFill>
          <a:schemeClr val="accent2">
            <a:lumMod val="20000"/>
            <a:lumOff val="80000"/>
            <a:alpha val="90000"/>
          </a:schemeClr>
        </a:solidFill>
      </dgm:spPr>
      <dgm:t>
        <a:bodyPr/>
        <a:lstStyle/>
        <a:p>
          <a:r>
            <a:rPr lang="en-US" dirty="0"/>
            <a:t>Measures to a final volume or time</a:t>
          </a:r>
        </a:p>
      </dgm:t>
    </dgm:pt>
    <dgm:pt modelId="{F11AAEF7-BC65-4354-BC9B-44B53C7FE06A}" type="parTrans" cxnId="{5E1233ED-91F0-4CE2-99D3-72521616F0F3}">
      <dgm:prSet/>
      <dgm:spPr/>
      <dgm:t>
        <a:bodyPr/>
        <a:lstStyle/>
        <a:p>
          <a:endParaRPr lang="en-US"/>
        </a:p>
      </dgm:t>
    </dgm:pt>
    <dgm:pt modelId="{CFA3644C-F7F2-4BB5-B119-061499FFD17C}" type="sibTrans" cxnId="{5E1233ED-91F0-4CE2-99D3-72521616F0F3}">
      <dgm:prSet/>
      <dgm:spPr/>
      <dgm:t>
        <a:bodyPr/>
        <a:lstStyle/>
        <a:p>
          <a:endParaRPr lang="en-US"/>
        </a:p>
      </dgm:t>
    </dgm:pt>
    <dgm:pt modelId="{23FC3B69-E403-43ED-A0CE-8858FBB7DD61}">
      <dgm:prSet phldrT="[Text]"/>
      <dgm:spPr>
        <a:solidFill>
          <a:schemeClr val="accent2">
            <a:lumMod val="20000"/>
            <a:lumOff val="80000"/>
            <a:alpha val="90000"/>
          </a:schemeClr>
        </a:solidFill>
      </dgm:spPr>
      <dgm:t>
        <a:bodyPr/>
        <a:lstStyle/>
        <a:p>
          <a:r>
            <a:rPr lang="en-US" dirty="0"/>
            <a:t>Cannot account for intracranial pressure</a:t>
          </a:r>
        </a:p>
      </dgm:t>
    </dgm:pt>
    <dgm:pt modelId="{1196BEB7-5EB5-498E-BC94-BBF547F39717}" type="parTrans" cxnId="{49F3C3D5-1738-4362-B132-6C6AF0B1CF5D}">
      <dgm:prSet/>
      <dgm:spPr/>
      <dgm:t>
        <a:bodyPr/>
        <a:lstStyle/>
        <a:p>
          <a:endParaRPr lang="en-US"/>
        </a:p>
      </dgm:t>
    </dgm:pt>
    <dgm:pt modelId="{337E400F-3784-40E1-A23D-FBCB8F8F5099}" type="sibTrans" cxnId="{49F3C3D5-1738-4362-B132-6C6AF0B1CF5D}">
      <dgm:prSet/>
      <dgm:spPr/>
      <dgm:t>
        <a:bodyPr/>
        <a:lstStyle/>
        <a:p>
          <a:endParaRPr lang="en-US"/>
        </a:p>
      </dgm:t>
    </dgm:pt>
    <dgm:pt modelId="{4EC11A39-134B-453F-B803-5574CAA5947B}" type="pres">
      <dgm:prSet presAssocID="{9EFE8D7D-DD92-447F-B9F5-5C3FAC393209}" presName="Name0" presStyleCnt="0">
        <dgm:presLayoutVars>
          <dgm:dir/>
          <dgm:animLvl val="lvl"/>
          <dgm:resizeHandles val="exact"/>
        </dgm:presLayoutVars>
      </dgm:prSet>
      <dgm:spPr/>
    </dgm:pt>
    <dgm:pt modelId="{E87BC9C0-4790-4D55-8728-5F3DE025C14B}" type="pres">
      <dgm:prSet presAssocID="{473BE3C1-60AA-4A89-9EF3-2E3DC97DF6B4}" presName="composite" presStyleCnt="0"/>
      <dgm:spPr/>
    </dgm:pt>
    <dgm:pt modelId="{BE20EDDF-DFE3-4B11-A04B-B317D2B0018A}" type="pres">
      <dgm:prSet presAssocID="{473BE3C1-60AA-4A89-9EF3-2E3DC97DF6B4}" presName="parTx" presStyleLbl="alignNode1" presStyleIdx="0" presStyleCnt="3">
        <dgm:presLayoutVars>
          <dgm:chMax val="0"/>
          <dgm:chPref val="0"/>
          <dgm:bulletEnabled val="1"/>
        </dgm:presLayoutVars>
      </dgm:prSet>
      <dgm:spPr/>
    </dgm:pt>
    <dgm:pt modelId="{AB6B9028-9FAC-46EA-AB33-19174CAE319B}" type="pres">
      <dgm:prSet presAssocID="{473BE3C1-60AA-4A89-9EF3-2E3DC97DF6B4}" presName="desTx" presStyleLbl="alignAccFollowNode1" presStyleIdx="0" presStyleCnt="3">
        <dgm:presLayoutVars>
          <dgm:bulletEnabled val="1"/>
        </dgm:presLayoutVars>
      </dgm:prSet>
      <dgm:spPr/>
    </dgm:pt>
    <dgm:pt modelId="{9630DFB6-F185-4142-AFE1-B54D83FA822D}" type="pres">
      <dgm:prSet presAssocID="{23988B9A-150A-4B28-A495-F26CEE703968}" presName="space" presStyleCnt="0"/>
      <dgm:spPr/>
    </dgm:pt>
    <dgm:pt modelId="{B9C86673-2137-43F0-BF75-0CB2B42B05A2}" type="pres">
      <dgm:prSet presAssocID="{48A9CB7F-2ADC-406F-A8CE-FEC57CDF9BA8}" presName="composite" presStyleCnt="0"/>
      <dgm:spPr/>
    </dgm:pt>
    <dgm:pt modelId="{0E55931D-4649-4EC3-B5B0-A539BBA2D732}" type="pres">
      <dgm:prSet presAssocID="{48A9CB7F-2ADC-406F-A8CE-FEC57CDF9BA8}" presName="parTx" presStyleLbl="alignNode1" presStyleIdx="1" presStyleCnt="3">
        <dgm:presLayoutVars>
          <dgm:chMax val="0"/>
          <dgm:chPref val="0"/>
          <dgm:bulletEnabled val="1"/>
        </dgm:presLayoutVars>
      </dgm:prSet>
      <dgm:spPr/>
    </dgm:pt>
    <dgm:pt modelId="{F7BC9A42-FC16-4C83-A64A-093BFB2BA00F}" type="pres">
      <dgm:prSet presAssocID="{48A9CB7F-2ADC-406F-A8CE-FEC57CDF9BA8}" presName="desTx" presStyleLbl="alignAccFollowNode1" presStyleIdx="1" presStyleCnt="3">
        <dgm:presLayoutVars>
          <dgm:bulletEnabled val="1"/>
        </dgm:presLayoutVars>
      </dgm:prSet>
      <dgm:spPr/>
    </dgm:pt>
    <dgm:pt modelId="{8579FFF3-101B-44EA-8BAB-00C30873884F}" type="pres">
      <dgm:prSet presAssocID="{119B07A9-CA39-4E07-AD94-36C6E8327DDA}" presName="space" presStyleCnt="0"/>
      <dgm:spPr/>
    </dgm:pt>
    <dgm:pt modelId="{ADFF6C5C-1ACA-4442-BA1F-CAC9C73576BC}" type="pres">
      <dgm:prSet presAssocID="{B1F938D6-3D85-419F-92F6-033A8D6B54DB}" presName="composite" presStyleCnt="0"/>
      <dgm:spPr/>
    </dgm:pt>
    <dgm:pt modelId="{3D764F93-A581-4376-BA9B-F2D44B7EE04F}" type="pres">
      <dgm:prSet presAssocID="{B1F938D6-3D85-419F-92F6-033A8D6B54DB}" presName="parTx" presStyleLbl="alignNode1" presStyleIdx="2" presStyleCnt="3">
        <dgm:presLayoutVars>
          <dgm:chMax val="0"/>
          <dgm:chPref val="0"/>
          <dgm:bulletEnabled val="1"/>
        </dgm:presLayoutVars>
      </dgm:prSet>
      <dgm:spPr/>
    </dgm:pt>
    <dgm:pt modelId="{F697E461-A34E-4BF3-B034-1AE1364FFFE3}" type="pres">
      <dgm:prSet presAssocID="{B1F938D6-3D85-419F-92F6-033A8D6B54DB}" presName="desTx" presStyleLbl="alignAccFollowNode1" presStyleIdx="2" presStyleCnt="3">
        <dgm:presLayoutVars>
          <dgm:bulletEnabled val="1"/>
        </dgm:presLayoutVars>
      </dgm:prSet>
      <dgm:spPr/>
    </dgm:pt>
  </dgm:ptLst>
  <dgm:cxnLst>
    <dgm:cxn modelId="{9F827A0B-BF4B-4350-AD0E-8D6AB7290376}" type="presOf" srcId="{B1F938D6-3D85-419F-92F6-033A8D6B54DB}" destId="{3D764F93-A581-4376-BA9B-F2D44B7EE04F}" srcOrd="0" destOrd="0" presId="urn:microsoft.com/office/officeart/2005/8/layout/hList1"/>
    <dgm:cxn modelId="{7A6A7614-9CA1-43CD-B7B7-D1853EF9BD08}" type="presOf" srcId="{9EFE8D7D-DD92-447F-B9F5-5C3FAC393209}" destId="{4EC11A39-134B-453F-B803-5574CAA5947B}" srcOrd="0" destOrd="0" presId="urn:microsoft.com/office/officeart/2005/8/layout/hList1"/>
    <dgm:cxn modelId="{27487E14-0709-4F56-A305-4AED95E78707}" srcId="{9EFE8D7D-DD92-447F-B9F5-5C3FAC393209}" destId="{B1F938D6-3D85-419F-92F6-033A8D6B54DB}" srcOrd="2" destOrd="0" parTransId="{678DB313-7AA9-468A-BFF3-F017F3024A30}" sibTransId="{9D25D16A-85A2-4FA7-818A-BF36C2ABBC35}"/>
    <dgm:cxn modelId="{16017C15-AA02-4D45-889B-665040C4B6AB}" srcId="{473BE3C1-60AA-4A89-9EF3-2E3DC97DF6B4}" destId="{8DAB2653-8732-4C10-ACAE-A42C5BDD904C}" srcOrd="0" destOrd="0" parTransId="{B14189D5-248B-4690-8D8D-6D27FBF10B96}" sibTransId="{C719D5EF-1823-4450-AC13-DF2964B32524}"/>
    <dgm:cxn modelId="{84885318-B7D3-46EA-9424-8ED7B1938DF5}" srcId="{473BE3C1-60AA-4A89-9EF3-2E3DC97DF6B4}" destId="{08CB00EF-15B8-483F-93F3-A6322198A73A}" srcOrd="2" destOrd="0" parTransId="{EEF7BC01-6DF8-4C83-B16A-5B1C7FB16687}" sibTransId="{0EB60E2E-8456-41C0-93FD-30E5C563187C}"/>
    <dgm:cxn modelId="{6E3A681B-3226-4E6E-BE4C-36A7241E7F70}" type="presOf" srcId="{752D2E40-DCEE-4882-B8A4-F7C635CB5F89}" destId="{F7BC9A42-FC16-4C83-A64A-093BFB2BA00F}" srcOrd="0" destOrd="0" presId="urn:microsoft.com/office/officeart/2005/8/layout/hList1"/>
    <dgm:cxn modelId="{0911AB1D-C26B-434E-9387-82A5625DD3BF}" type="presOf" srcId="{473BE3C1-60AA-4A89-9EF3-2E3DC97DF6B4}" destId="{BE20EDDF-DFE3-4B11-A04B-B317D2B0018A}" srcOrd="0" destOrd="0" presId="urn:microsoft.com/office/officeart/2005/8/layout/hList1"/>
    <dgm:cxn modelId="{63AB7335-A102-4A08-88D3-89D6D99C2A7F}" srcId="{48A9CB7F-2ADC-406F-A8CE-FEC57CDF9BA8}" destId="{752D2E40-DCEE-4882-B8A4-F7C635CB5F89}" srcOrd="0" destOrd="0" parTransId="{34E3BBBE-F928-4C90-89E5-7833E623BED4}" sibTransId="{0AB470CE-7791-4D70-9471-0B27A07B0A0D}"/>
    <dgm:cxn modelId="{F7F1E63F-8173-4D0A-AD45-AEDE0C5C5229}" srcId="{9EFE8D7D-DD92-447F-B9F5-5C3FAC393209}" destId="{473BE3C1-60AA-4A89-9EF3-2E3DC97DF6B4}" srcOrd="0" destOrd="0" parTransId="{F8A8242E-F8B3-4D36-9094-AD1A45D63AA7}" sibTransId="{23988B9A-150A-4B28-A495-F26CEE703968}"/>
    <dgm:cxn modelId="{896E0A4B-D07E-447D-B474-A3B31EE7EE78}" srcId="{48A9CB7F-2ADC-406F-A8CE-FEC57CDF9BA8}" destId="{4426FC30-B73D-4E5E-ADCA-2785AAA82DFA}" srcOrd="1" destOrd="0" parTransId="{05EA15FF-BD72-44F2-94F9-00366DA48F3A}" sibTransId="{E47CFA66-99E4-400F-B588-981B19E039D0}"/>
    <dgm:cxn modelId="{F643784C-F551-4CA2-889B-23A60079D09D}" srcId="{48A9CB7F-2ADC-406F-A8CE-FEC57CDF9BA8}" destId="{F444FB62-AF0B-4C91-88E4-5C10B8AAA8D9}" srcOrd="2" destOrd="0" parTransId="{0F305AC8-67EE-400F-A2E8-3A05B965024B}" sibTransId="{020899FB-2696-43D6-9CE5-069A6B82F7C1}"/>
    <dgm:cxn modelId="{0E87878C-7516-4030-9C15-4572283F25F0}" srcId="{9EFE8D7D-DD92-447F-B9F5-5C3FAC393209}" destId="{48A9CB7F-2ADC-406F-A8CE-FEC57CDF9BA8}" srcOrd="1" destOrd="0" parTransId="{1743AFF7-C816-40E5-A06C-E1E95D3741F6}" sibTransId="{119B07A9-CA39-4E07-AD94-36C6E8327DDA}"/>
    <dgm:cxn modelId="{66CEB99E-EB38-4AF4-8870-297CAE36882F}" type="presOf" srcId="{48A9CB7F-2ADC-406F-A8CE-FEC57CDF9BA8}" destId="{0E55931D-4649-4EC3-B5B0-A539BBA2D732}" srcOrd="0" destOrd="0" presId="urn:microsoft.com/office/officeart/2005/8/layout/hList1"/>
    <dgm:cxn modelId="{5B72C9A1-03A2-4D1E-87E0-2229A4CB3FBE}" srcId="{473BE3C1-60AA-4A89-9EF3-2E3DC97DF6B4}" destId="{B35FB6BB-58D3-4E30-9B1F-606E0621192F}" srcOrd="1" destOrd="0" parTransId="{A8B39619-4619-4AE4-AD4C-4ED964151011}" sibTransId="{F6B4CB3F-7BE2-4834-BEE6-3F9CA4B3854D}"/>
    <dgm:cxn modelId="{B40834A3-68BE-4344-9276-38D96A841499}" type="presOf" srcId="{8DAB2653-8732-4C10-ACAE-A42C5BDD904C}" destId="{AB6B9028-9FAC-46EA-AB33-19174CAE319B}" srcOrd="0" destOrd="0" presId="urn:microsoft.com/office/officeart/2005/8/layout/hList1"/>
    <dgm:cxn modelId="{53EE59AE-4107-4EC9-B641-955026215AEC}" type="presOf" srcId="{23FC3B69-E403-43ED-A0CE-8858FBB7DD61}" destId="{F697E461-A34E-4BF3-B034-1AE1364FFFE3}" srcOrd="0" destOrd="2" presId="urn:microsoft.com/office/officeart/2005/8/layout/hList1"/>
    <dgm:cxn modelId="{8EB052B0-28AC-4574-8979-96FC099515A6}" type="presOf" srcId="{B35FB6BB-58D3-4E30-9B1F-606E0621192F}" destId="{AB6B9028-9FAC-46EA-AB33-19174CAE319B}" srcOrd="0" destOrd="1" presId="urn:microsoft.com/office/officeart/2005/8/layout/hList1"/>
    <dgm:cxn modelId="{49F3C3D5-1738-4362-B132-6C6AF0B1CF5D}" srcId="{B1F938D6-3D85-419F-92F6-033A8D6B54DB}" destId="{23FC3B69-E403-43ED-A0CE-8858FBB7DD61}" srcOrd="2" destOrd="0" parTransId="{1196BEB7-5EB5-498E-BC94-BBF547F39717}" sibTransId="{337E400F-3784-40E1-A23D-FBCB8F8F5099}"/>
    <dgm:cxn modelId="{10CBA8DD-E36D-44DB-83FE-277BCADBB49D}" type="presOf" srcId="{453F5A9F-CC24-41C3-8ACB-986B93153A62}" destId="{F697E461-A34E-4BF3-B034-1AE1364FFFE3}" srcOrd="0" destOrd="1" presId="urn:microsoft.com/office/officeart/2005/8/layout/hList1"/>
    <dgm:cxn modelId="{073077DE-919C-49F8-B9D5-80A7AD07BB37}" type="presOf" srcId="{08CB00EF-15B8-483F-93F3-A6322198A73A}" destId="{AB6B9028-9FAC-46EA-AB33-19174CAE319B}" srcOrd="0" destOrd="2" presId="urn:microsoft.com/office/officeart/2005/8/layout/hList1"/>
    <dgm:cxn modelId="{5E1233ED-91F0-4CE2-99D3-72521616F0F3}" srcId="{B1F938D6-3D85-419F-92F6-033A8D6B54DB}" destId="{453F5A9F-CC24-41C3-8ACB-986B93153A62}" srcOrd="1" destOrd="0" parTransId="{F11AAEF7-BC65-4354-BC9B-44B53C7FE06A}" sibTransId="{CFA3644C-F7F2-4BB5-B119-061499FFD17C}"/>
    <dgm:cxn modelId="{0594C1EE-1E1A-4778-AF14-7C4750603F02}" type="presOf" srcId="{C8C79CF6-9059-4492-81EB-9EF73B1A708C}" destId="{F697E461-A34E-4BF3-B034-1AE1364FFFE3}" srcOrd="0" destOrd="0" presId="urn:microsoft.com/office/officeart/2005/8/layout/hList1"/>
    <dgm:cxn modelId="{A65124F5-075C-4F60-BF78-30C9E42EB28E}" type="presOf" srcId="{F444FB62-AF0B-4C91-88E4-5C10B8AAA8D9}" destId="{F7BC9A42-FC16-4C83-A64A-093BFB2BA00F}" srcOrd="0" destOrd="2" presId="urn:microsoft.com/office/officeart/2005/8/layout/hList1"/>
    <dgm:cxn modelId="{BCB52AF6-CE6C-4D36-9D2B-F744F0973B48}" srcId="{B1F938D6-3D85-419F-92F6-033A8D6B54DB}" destId="{C8C79CF6-9059-4492-81EB-9EF73B1A708C}" srcOrd="0" destOrd="0" parTransId="{D1A978D8-5327-4207-9B53-A854E1484C53}" sibTransId="{6974ECC2-9C78-4505-80EB-AE22BDB723F8}"/>
    <dgm:cxn modelId="{EE568AF6-21C1-4E32-B91B-4BC97880D5FA}" type="presOf" srcId="{4426FC30-B73D-4E5E-ADCA-2785AAA82DFA}" destId="{F7BC9A42-FC16-4C83-A64A-093BFB2BA00F}" srcOrd="0" destOrd="1" presId="urn:microsoft.com/office/officeart/2005/8/layout/hList1"/>
    <dgm:cxn modelId="{5DD24654-9C90-44A5-B31A-0AF850D6687B}" type="presParOf" srcId="{4EC11A39-134B-453F-B803-5574CAA5947B}" destId="{E87BC9C0-4790-4D55-8728-5F3DE025C14B}" srcOrd="0" destOrd="0" presId="urn:microsoft.com/office/officeart/2005/8/layout/hList1"/>
    <dgm:cxn modelId="{5AF304E9-EB88-4EFD-B365-072395F62E75}" type="presParOf" srcId="{E87BC9C0-4790-4D55-8728-5F3DE025C14B}" destId="{BE20EDDF-DFE3-4B11-A04B-B317D2B0018A}" srcOrd="0" destOrd="0" presId="urn:microsoft.com/office/officeart/2005/8/layout/hList1"/>
    <dgm:cxn modelId="{08906ADF-F760-45B1-B586-2610FF9B8773}" type="presParOf" srcId="{E87BC9C0-4790-4D55-8728-5F3DE025C14B}" destId="{AB6B9028-9FAC-46EA-AB33-19174CAE319B}" srcOrd="1" destOrd="0" presId="urn:microsoft.com/office/officeart/2005/8/layout/hList1"/>
    <dgm:cxn modelId="{6AC75DDF-F8A1-47E7-86E2-A16973974320}" type="presParOf" srcId="{4EC11A39-134B-453F-B803-5574CAA5947B}" destId="{9630DFB6-F185-4142-AFE1-B54D83FA822D}" srcOrd="1" destOrd="0" presId="urn:microsoft.com/office/officeart/2005/8/layout/hList1"/>
    <dgm:cxn modelId="{97621859-CBA8-466D-8B29-1DFD4D5D40C1}" type="presParOf" srcId="{4EC11A39-134B-453F-B803-5574CAA5947B}" destId="{B9C86673-2137-43F0-BF75-0CB2B42B05A2}" srcOrd="2" destOrd="0" presId="urn:microsoft.com/office/officeart/2005/8/layout/hList1"/>
    <dgm:cxn modelId="{F6BD2C69-C7DE-47FA-8C34-5354A9668A1B}" type="presParOf" srcId="{B9C86673-2137-43F0-BF75-0CB2B42B05A2}" destId="{0E55931D-4649-4EC3-B5B0-A539BBA2D732}" srcOrd="0" destOrd="0" presId="urn:microsoft.com/office/officeart/2005/8/layout/hList1"/>
    <dgm:cxn modelId="{D91C9D5C-4852-46F3-AA28-9BB7266FF568}" type="presParOf" srcId="{B9C86673-2137-43F0-BF75-0CB2B42B05A2}" destId="{F7BC9A42-FC16-4C83-A64A-093BFB2BA00F}" srcOrd="1" destOrd="0" presId="urn:microsoft.com/office/officeart/2005/8/layout/hList1"/>
    <dgm:cxn modelId="{F820CE7D-6FB9-4F23-80BE-ABBF3854DCC2}" type="presParOf" srcId="{4EC11A39-134B-453F-B803-5574CAA5947B}" destId="{8579FFF3-101B-44EA-8BAB-00C30873884F}" srcOrd="3" destOrd="0" presId="urn:microsoft.com/office/officeart/2005/8/layout/hList1"/>
    <dgm:cxn modelId="{D5D9AF61-D31A-4053-8468-724394FA7076}" type="presParOf" srcId="{4EC11A39-134B-453F-B803-5574CAA5947B}" destId="{ADFF6C5C-1ACA-4442-BA1F-CAC9C73576BC}" srcOrd="4" destOrd="0" presId="urn:microsoft.com/office/officeart/2005/8/layout/hList1"/>
    <dgm:cxn modelId="{33BE197C-A5FB-4F7D-BFC3-E3525B313B95}" type="presParOf" srcId="{ADFF6C5C-1ACA-4442-BA1F-CAC9C73576BC}" destId="{3D764F93-A581-4376-BA9B-F2D44B7EE04F}" srcOrd="0" destOrd="0" presId="urn:microsoft.com/office/officeart/2005/8/layout/hList1"/>
    <dgm:cxn modelId="{70E1F7ED-DC47-4050-A605-9F16E79DCBE9}" type="presParOf" srcId="{ADFF6C5C-1ACA-4442-BA1F-CAC9C73576BC}" destId="{F697E461-A34E-4BF3-B034-1AE1364FFFE3}" srcOrd="1" destOrd="0" presId="urn:microsoft.com/office/officeart/2005/8/layout/hList1"/>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9EB12A7-1B81-4057-B2EF-533286548CBE}" type="doc">
      <dgm:prSet loTypeId="urn:microsoft.com/office/officeart/2005/8/layout/vList3" loCatId="picture" qsTypeId="urn:microsoft.com/office/officeart/2005/8/quickstyle/simple1" qsCatId="simple" csTypeId="urn:microsoft.com/office/officeart/2005/8/colors/accent1_2" csCatId="accent1" phldr="1"/>
      <dgm:spPr/>
      <dgm:t>
        <a:bodyPr/>
        <a:lstStyle/>
        <a:p>
          <a:endParaRPr lang="en-US"/>
        </a:p>
      </dgm:t>
    </dgm:pt>
    <dgm:pt modelId="{940A2AD9-1B11-4A03-BE59-E5869693F33E}">
      <dgm:prSet phldrT="[Text]"/>
      <dgm:spPr>
        <a:solidFill>
          <a:srgbClr val="C00000"/>
        </a:solidFill>
      </dgm:spPr>
      <dgm:t>
        <a:bodyPr/>
        <a:lstStyle/>
        <a:p>
          <a:r>
            <a:rPr lang="en-US" dirty="0"/>
            <a:t>Mechanical Design</a:t>
          </a:r>
        </a:p>
      </dgm:t>
    </dgm:pt>
    <dgm:pt modelId="{EDD532F5-C175-4479-9403-24D7FDC27EA9}" type="parTrans" cxnId="{AC0CC884-1295-4CAA-A175-BCCD2A0A8384}">
      <dgm:prSet/>
      <dgm:spPr/>
      <dgm:t>
        <a:bodyPr/>
        <a:lstStyle/>
        <a:p>
          <a:endParaRPr lang="en-US"/>
        </a:p>
      </dgm:t>
    </dgm:pt>
    <dgm:pt modelId="{BC56D2FF-3865-4FDA-89FA-2AF5C6B3E602}" type="sibTrans" cxnId="{AC0CC884-1295-4CAA-A175-BCCD2A0A8384}">
      <dgm:prSet/>
      <dgm:spPr/>
      <dgm:t>
        <a:bodyPr/>
        <a:lstStyle/>
        <a:p>
          <a:endParaRPr lang="en-US"/>
        </a:p>
      </dgm:t>
    </dgm:pt>
    <dgm:pt modelId="{4A89174C-BA15-4B98-8F80-E18964C08F0F}">
      <dgm:prSet phldrT="[Text]"/>
      <dgm:spPr>
        <a:solidFill>
          <a:srgbClr val="C00000"/>
        </a:solidFill>
      </dgm:spPr>
      <dgm:t>
        <a:bodyPr/>
        <a:lstStyle/>
        <a:p>
          <a:r>
            <a:rPr lang="en-US" dirty="0"/>
            <a:t>Software Development</a:t>
          </a:r>
        </a:p>
      </dgm:t>
    </dgm:pt>
    <dgm:pt modelId="{56F4A28A-25AE-4636-B52D-8B9257DBE8E4}" type="parTrans" cxnId="{CAF32A2E-0591-4AB9-8DEF-56EEB0A1B77F}">
      <dgm:prSet/>
      <dgm:spPr/>
      <dgm:t>
        <a:bodyPr/>
        <a:lstStyle/>
        <a:p>
          <a:endParaRPr lang="en-US"/>
        </a:p>
      </dgm:t>
    </dgm:pt>
    <dgm:pt modelId="{5BFDE223-D160-4B29-AC3C-D7A47169F1B3}" type="sibTrans" cxnId="{CAF32A2E-0591-4AB9-8DEF-56EEB0A1B77F}">
      <dgm:prSet/>
      <dgm:spPr/>
      <dgm:t>
        <a:bodyPr/>
        <a:lstStyle/>
        <a:p>
          <a:endParaRPr lang="en-US"/>
        </a:p>
      </dgm:t>
    </dgm:pt>
    <dgm:pt modelId="{5484FA07-342B-47E6-9187-8BF1A0F669F3}">
      <dgm:prSet phldrT="[Text]"/>
      <dgm:spPr>
        <a:solidFill>
          <a:srgbClr val="C00000"/>
        </a:solidFill>
      </dgm:spPr>
      <dgm:t>
        <a:bodyPr/>
        <a:lstStyle/>
        <a:p>
          <a:r>
            <a:rPr lang="en-US" dirty="0"/>
            <a:t>Clinical Integration</a:t>
          </a:r>
        </a:p>
      </dgm:t>
    </dgm:pt>
    <dgm:pt modelId="{AC36F226-A6C8-406B-A7B2-ED39322BA373}" type="parTrans" cxnId="{D9C39EB1-5585-40CE-AF2F-2D416B92C2C7}">
      <dgm:prSet/>
      <dgm:spPr/>
      <dgm:t>
        <a:bodyPr/>
        <a:lstStyle/>
        <a:p>
          <a:endParaRPr lang="en-US"/>
        </a:p>
      </dgm:t>
    </dgm:pt>
    <dgm:pt modelId="{8628C140-E94E-45A3-AC54-FBBE9262B0D7}" type="sibTrans" cxnId="{D9C39EB1-5585-40CE-AF2F-2D416B92C2C7}">
      <dgm:prSet/>
      <dgm:spPr/>
      <dgm:t>
        <a:bodyPr/>
        <a:lstStyle/>
        <a:p>
          <a:endParaRPr lang="en-US"/>
        </a:p>
      </dgm:t>
    </dgm:pt>
    <dgm:pt modelId="{9A46FB23-65DD-4280-8E83-BCCE51F6DA0A}">
      <dgm:prSet phldrT="[Text]"/>
      <dgm:spPr>
        <a:solidFill>
          <a:srgbClr val="C00000"/>
        </a:solidFill>
      </dgm:spPr>
      <dgm:t>
        <a:bodyPr/>
        <a:lstStyle/>
        <a:p>
          <a:r>
            <a:rPr lang="en-US" dirty="0"/>
            <a:t>CAD modeling, Prototyping </a:t>
          </a:r>
        </a:p>
      </dgm:t>
    </dgm:pt>
    <dgm:pt modelId="{80463715-E6B6-4549-82A1-765941CE2CC7}" type="parTrans" cxnId="{D5FE151B-BCE2-47BE-A008-5400983B8FF2}">
      <dgm:prSet/>
      <dgm:spPr/>
      <dgm:t>
        <a:bodyPr/>
        <a:lstStyle/>
        <a:p>
          <a:endParaRPr lang="en-US"/>
        </a:p>
      </dgm:t>
    </dgm:pt>
    <dgm:pt modelId="{1B1CF1FB-D1EE-4939-A7D3-5809892DD4DA}" type="sibTrans" cxnId="{D5FE151B-BCE2-47BE-A008-5400983B8FF2}">
      <dgm:prSet/>
      <dgm:spPr/>
      <dgm:t>
        <a:bodyPr/>
        <a:lstStyle/>
        <a:p>
          <a:endParaRPr lang="en-US"/>
        </a:p>
      </dgm:t>
    </dgm:pt>
    <dgm:pt modelId="{900B1602-B670-4C3F-A957-AE6ECAF02F51}">
      <dgm:prSet phldrT="[Text]"/>
      <dgm:spPr>
        <a:solidFill>
          <a:srgbClr val="C00000"/>
        </a:solidFill>
      </dgm:spPr>
      <dgm:t>
        <a:bodyPr/>
        <a:lstStyle/>
        <a:p>
          <a:r>
            <a:rPr lang="en-US" dirty="0"/>
            <a:t>Coding, Deadline Management</a:t>
          </a:r>
        </a:p>
      </dgm:t>
    </dgm:pt>
    <dgm:pt modelId="{399E1827-1106-43D3-8F4B-328A940F2759}" type="parTrans" cxnId="{DB37224B-1B0A-4BFA-B1B5-9575804E1AF5}">
      <dgm:prSet/>
      <dgm:spPr/>
      <dgm:t>
        <a:bodyPr/>
        <a:lstStyle/>
        <a:p>
          <a:endParaRPr lang="en-US"/>
        </a:p>
      </dgm:t>
    </dgm:pt>
    <dgm:pt modelId="{977D503F-7703-496A-A749-2553A7CDD538}" type="sibTrans" cxnId="{DB37224B-1B0A-4BFA-B1B5-9575804E1AF5}">
      <dgm:prSet/>
      <dgm:spPr/>
      <dgm:t>
        <a:bodyPr/>
        <a:lstStyle/>
        <a:p>
          <a:endParaRPr lang="en-US"/>
        </a:p>
      </dgm:t>
    </dgm:pt>
    <dgm:pt modelId="{7A3C8616-53BF-4A6E-8288-8265ACD46551}">
      <dgm:prSet phldrT="[Text]"/>
      <dgm:spPr>
        <a:solidFill>
          <a:srgbClr val="C00000"/>
        </a:solidFill>
      </dgm:spPr>
      <dgm:t>
        <a:bodyPr/>
        <a:lstStyle/>
        <a:p>
          <a:r>
            <a:rPr lang="en-US" dirty="0"/>
            <a:t>Client interface, Supply Management</a:t>
          </a:r>
        </a:p>
      </dgm:t>
    </dgm:pt>
    <dgm:pt modelId="{BDFF7E05-C6F9-4D26-AAAB-F78127FDBE98}" type="parTrans" cxnId="{E84DB034-0E18-48ED-99CE-283A4F7A6818}">
      <dgm:prSet/>
      <dgm:spPr/>
      <dgm:t>
        <a:bodyPr/>
        <a:lstStyle/>
        <a:p>
          <a:endParaRPr lang="en-US"/>
        </a:p>
      </dgm:t>
    </dgm:pt>
    <dgm:pt modelId="{0297C81A-1935-456A-9340-811C4CA62B14}" type="sibTrans" cxnId="{E84DB034-0E18-48ED-99CE-283A4F7A6818}">
      <dgm:prSet/>
      <dgm:spPr/>
      <dgm:t>
        <a:bodyPr/>
        <a:lstStyle/>
        <a:p>
          <a:endParaRPr lang="en-US"/>
        </a:p>
      </dgm:t>
    </dgm:pt>
    <dgm:pt modelId="{26DEF1B2-274A-421B-9277-62AF943D8504}" type="pres">
      <dgm:prSet presAssocID="{39EB12A7-1B81-4057-B2EF-533286548CBE}" presName="linearFlow" presStyleCnt="0">
        <dgm:presLayoutVars>
          <dgm:dir/>
          <dgm:resizeHandles val="exact"/>
        </dgm:presLayoutVars>
      </dgm:prSet>
      <dgm:spPr/>
    </dgm:pt>
    <dgm:pt modelId="{0CC3B1EB-CE67-4B28-AFD2-F08A5FDE5E6F}" type="pres">
      <dgm:prSet presAssocID="{940A2AD9-1B11-4A03-BE59-E5869693F33E}" presName="composite" presStyleCnt="0"/>
      <dgm:spPr/>
    </dgm:pt>
    <dgm:pt modelId="{6A0CA04C-82A9-4E05-B3CF-8B04A2E66559}" type="pres">
      <dgm:prSet presAssocID="{940A2AD9-1B11-4A03-BE59-E5869693F33E}" presName="imgShp"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t="-4000" b="-4000"/>
          </a:stretch>
        </a:blipFill>
      </dgm:spPr>
    </dgm:pt>
    <dgm:pt modelId="{E6E06C94-0389-437E-9B40-2CF39D40CC0C}" type="pres">
      <dgm:prSet presAssocID="{940A2AD9-1B11-4A03-BE59-E5869693F33E}" presName="txShp" presStyleLbl="node1" presStyleIdx="0" presStyleCnt="3">
        <dgm:presLayoutVars>
          <dgm:bulletEnabled val="1"/>
        </dgm:presLayoutVars>
      </dgm:prSet>
      <dgm:spPr/>
    </dgm:pt>
    <dgm:pt modelId="{4BA76678-E349-4C67-9CAE-49A15A0A1544}" type="pres">
      <dgm:prSet presAssocID="{BC56D2FF-3865-4FDA-89FA-2AF5C6B3E602}" presName="spacing" presStyleCnt="0"/>
      <dgm:spPr/>
    </dgm:pt>
    <dgm:pt modelId="{427EA011-AAD5-4539-A74B-8644596724DB}" type="pres">
      <dgm:prSet presAssocID="{4A89174C-BA15-4B98-8F80-E18964C08F0F}" presName="composite" presStyleCnt="0"/>
      <dgm:spPr/>
    </dgm:pt>
    <dgm:pt modelId="{D9C1BFD8-8126-4C46-A175-519406396525}" type="pres">
      <dgm:prSet presAssocID="{4A89174C-BA15-4B98-8F80-E18964C08F0F}" presName="imgShp" presStyleLbl="fgImgPlac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t="-1000" b="-1000"/>
          </a:stretch>
        </a:blipFill>
      </dgm:spPr>
    </dgm:pt>
    <dgm:pt modelId="{9CB7A294-13EF-4C31-AE63-6E89C50CC385}" type="pres">
      <dgm:prSet presAssocID="{4A89174C-BA15-4B98-8F80-E18964C08F0F}" presName="txShp" presStyleLbl="node1" presStyleIdx="1" presStyleCnt="3">
        <dgm:presLayoutVars>
          <dgm:bulletEnabled val="1"/>
        </dgm:presLayoutVars>
      </dgm:prSet>
      <dgm:spPr/>
    </dgm:pt>
    <dgm:pt modelId="{F244D115-71A3-4513-827D-DA8EB4E66A0E}" type="pres">
      <dgm:prSet presAssocID="{5BFDE223-D160-4B29-AC3C-D7A47169F1B3}" presName="spacing" presStyleCnt="0"/>
      <dgm:spPr/>
    </dgm:pt>
    <dgm:pt modelId="{62FE247E-64FE-488F-97BC-21EFD5F072CF}" type="pres">
      <dgm:prSet presAssocID="{5484FA07-342B-47E6-9187-8BF1A0F669F3}" presName="composite" presStyleCnt="0"/>
      <dgm:spPr/>
    </dgm:pt>
    <dgm:pt modelId="{14E1F08A-2E80-4700-BBF7-FCDC1D666D16}" type="pres">
      <dgm:prSet presAssocID="{5484FA07-342B-47E6-9187-8BF1A0F669F3}" presName="imgShp" presStyleLbl="fgImgPlac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t="-6000" b="-6000"/>
          </a:stretch>
        </a:blipFill>
      </dgm:spPr>
    </dgm:pt>
    <dgm:pt modelId="{2F0DE557-BCD7-4EFB-B9B7-3032809FDD44}" type="pres">
      <dgm:prSet presAssocID="{5484FA07-342B-47E6-9187-8BF1A0F669F3}" presName="txShp" presStyleLbl="node1" presStyleIdx="2" presStyleCnt="3">
        <dgm:presLayoutVars>
          <dgm:bulletEnabled val="1"/>
        </dgm:presLayoutVars>
      </dgm:prSet>
      <dgm:spPr/>
    </dgm:pt>
  </dgm:ptLst>
  <dgm:cxnLst>
    <dgm:cxn modelId="{C93DCE0F-CD00-4AAD-8B13-B486C95F9D17}" type="presOf" srcId="{7A3C8616-53BF-4A6E-8288-8265ACD46551}" destId="{2F0DE557-BCD7-4EFB-B9B7-3032809FDD44}" srcOrd="0" destOrd="1" presId="urn:microsoft.com/office/officeart/2005/8/layout/vList3"/>
    <dgm:cxn modelId="{D5FE151B-BCE2-47BE-A008-5400983B8FF2}" srcId="{940A2AD9-1B11-4A03-BE59-E5869693F33E}" destId="{9A46FB23-65DD-4280-8E83-BCCE51F6DA0A}" srcOrd="0" destOrd="0" parTransId="{80463715-E6B6-4549-82A1-765941CE2CC7}" sibTransId="{1B1CF1FB-D1EE-4939-A7D3-5809892DD4DA}"/>
    <dgm:cxn modelId="{CAF32A2E-0591-4AB9-8DEF-56EEB0A1B77F}" srcId="{39EB12A7-1B81-4057-B2EF-533286548CBE}" destId="{4A89174C-BA15-4B98-8F80-E18964C08F0F}" srcOrd="1" destOrd="0" parTransId="{56F4A28A-25AE-4636-B52D-8B9257DBE8E4}" sibTransId="{5BFDE223-D160-4B29-AC3C-D7A47169F1B3}"/>
    <dgm:cxn modelId="{E84DB034-0E18-48ED-99CE-283A4F7A6818}" srcId="{5484FA07-342B-47E6-9187-8BF1A0F669F3}" destId="{7A3C8616-53BF-4A6E-8288-8265ACD46551}" srcOrd="0" destOrd="0" parTransId="{BDFF7E05-C6F9-4D26-AAAB-F78127FDBE98}" sibTransId="{0297C81A-1935-456A-9340-811C4CA62B14}"/>
    <dgm:cxn modelId="{C4F0505F-C228-4660-BEFD-0E7832DD4937}" type="presOf" srcId="{940A2AD9-1B11-4A03-BE59-E5869693F33E}" destId="{E6E06C94-0389-437E-9B40-2CF39D40CC0C}" srcOrd="0" destOrd="0" presId="urn:microsoft.com/office/officeart/2005/8/layout/vList3"/>
    <dgm:cxn modelId="{DB37224B-1B0A-4BFA-B1B5-9575804E1AF5}" srcId="{4A89174C-BA15-4B98-8F80-E18964C08F0F}" destId="{900B1602-B670-4C3F-A957-AE6ECAF02F51}" srcOrd="0" destOrd="0" parTransId="{399E1827-1106-43D3-8F4B-328A940F2759}" sibTransId="{977D503F-7703-496A-A749-2553A7CDD538}"/>
    <dgm:cxn modelId="{D3ECF273-C10A-49A2-BAD1-92663FEDB003}" type="presOf" srcId="{4A89174C-BA15-4B98-8F80-E18964C08F0F}" destId="{9CB7A294-13EF-4C31-AE63-6E89C50CC385}" srcOrd="0" destOrd="0" presId="urn:microsoft.com/office/officeart/2005/8/layout/vList3"/>
    <dgm:cxn modelId="{AC0CC884-1295-4CAA-A175-BCCD2A0A8384}" srcId="{39EB12A7-1B81-4057-B2EF-533286548CBE}" destId="{940A2AD9-1B11-4A03-BE59-E5869693F33E}" srcOrd="0" destOrd="0" parTransId="{EDD532F5-C175-4479-9403-24D7FDC27EA9}" sibTransId="{BC56D2FF-3865-4FDA-89FA-2AF5C6B3E602}"/>
    <dgm:cxn modelId="{C44E3388-EBF8-41CA-80C8-E68B033DEB36}" type="presOf" srcId="{900B1602-B670-4C3F-A957-AE6ECAF02F51}" destId="{9CB7A294-13EF-4C31-AE63-6E89C50CC385}" srcOrd="0" destOrd="1" presId="urn:microsoft.com/office/officeart/2005/8/layout/vList3"/>
    <dgm:cxn modelId="{82550796-3C54-46DC-A0E1-77E5575F2CF0}" type="presOf" srcId="{9A46FB23-65DD-4280-8E83-BCCE51F6DA0A}" destId="{E6E06C94-0389-437E-9B40-2CF39D40CC0C}" srcOrd="0" destOrd="1" presId="urn:microsoft.com/office/officeart/2005/8/layout/vList3"/>
    <dgm:cxn modelId="{D9C39EB1-5585-40CE-AF2F-2D416B92C2C7}" srcId="{39EB12A7-1B81-4057-B2EF-533286548CBE}" destId="{5484FA07-342B-47E6-9187-8BF1A0F669F3}" srcOrd="2" destOrd="0" parTransId="{AC36F226-A6C8-406B-A7B2-ED39322BA373}" sibTransId="{8628C140-E94E-45A3-AC54-FBBE9262B0D7}"/>
    <dgm:cxn modelId="{42D5F8DB-DB12-4D4C-A904-3FE5D3D239B9}" type="presOf" srcId="{39EB12A7-1B81-4057-B2EF-533286548CBE}" destId="{26DEF1B2-274A-421B-9277-62AF943D8504}" srcOrd="0" destOrd="0" presId="urn:microsoft.com/office/officeart/2005/8/layout/vList3"/>
    <dgm:cxn modelId="{485C3ADF-955E-410C-9A7F-BA52CD2AACB2}" type="presOf" srcId="{5484FA07-342B-47E6-9187-8BF1A0F669F3}" destId="{2F0DE557-BCD7-4EFB-B9B7-3032809FDD44}" srcOrd="0" destOrd="0" presId="urn:microsoft.com/office/officeart/2005/8/layout/vList3"/>
    <dgm:cxn modelId="{4CEF6293-567E-4CD0-8E17-CB10254E1126}" type="presParOf" srcId="{26DEF1B2-274A-421B-9277-62AF943D8504}" destId="{0CC3B1EB-CE67-4B28-AFD2-F08A5FDE5E6F}" srcOrd="0" destOrd="0" presId="urn:microsoft.com/office/officeart/2005/8/layout/vList3"/>
    <dgm:cxn modelId="{363ABD75-A570-464E-A7BC-1343C142E20C}" type="presParOf" srcId="{0CC3B1EB-CE67-4B28-AFD2-F08A5FDE5E6F}" destId="{6A0CA04C-82A9-4E05-B3CF-8B04A2E66559}" srcOrd="0" destOrd="0" presId="urn:microsoft.com/office/officeart/2005/8/layout/vList3"/>
    <dgm:cxn modelId="{2A1A71A6-DA8D-4513-AF6D-67ABE61B7391}" type="presParOf" srcId="{0CC3B1EB-CE67-4B28-AFD2-F08A5FDE5E6F}" destId="{E6E06C94-0389-437E-9B40-2CF39D40CC0C}" srcOrd="1" destOrd="0" presId="urn:microsoft.com/office/officeart/2005/8/layout/vList3"/>
    <dgm:cxn modelId="{122B9942-24EB-4F3E-8652-8DD856C02CB0}" type="presParOf" srcId="{26DEF1B2-274A-421B-9277-62AF943D8504}" destId="{4BA76678-E349-4C67-9CAE-49A15A0A1544}" srcOrd="1" destOrd="0" presId="urn:microsoft.com/office/officeart/2005/8/layout/vList3"/>
    <dgm:cxn modelId="{A7E8231E-DFFD-4324-80D3-567D5EDF180E}" type="presParOf" srcId="{26DEF1B2-274A-421B-9277-62AF943D8504}" destId="{427EA011-AAD5-4539-A74B-8644596724DB}" srcOrd="2" destOrd="0" presId="urn:microsoft.com/office/officeart/2005/8/layout/vList3"/>
    <dgm:cxn modelId="{53AD306A-850E-4E96-84A1-2B82F7961A80}" type="presParOf" srcId="{427EA011-AAD5-4539-A74B-8644596724DB}" destId="{D9C1BFD8-8126-4C46-A175-519406396525}" srcOrd="0" destOrd="0" presId="urn:microsoft.com/office/officeart/2005/8/layout/vList3"/>
    <dgm:cxn modelId="{808C5113-876F-4E78-9C0F-A3984A664864}" type="presParOf" srcId="{427EA011-AAD5-4539-A74B-8644596724DB}" destId="{9CB7A294-13EF-4C31-AE63-6E89C50CC385}" srcOrd="1" destOrd="0" presId="urn:microsoft.com/office/officeart/2005/8/layout/vList3"/>
    <dgm:cxn modelId="{BE33F3CE-9651-4504-986A-BE49B0BCAA67}" type="presParOf" srcId="{26DEF1B2-274A-421B-9277-62AF943D8504}" destId="{F244D115-71A3-4513-827D-DA8EB4E66A0E}" srcOrd="3" destOrd="0" presId="urn:microsoft.com/office/officeart/2005/8/layout/vList3"/>
    <dgm:cxn modelId="{0C7D7F09-6312-4D2E-9843-F32C0244B1BB}" type="presParOf" srcId="{26DEF1B2-274A-421B-9277-62AF943D8504}" destId="{62FE247E-64FE-488F-97BC-21EFD5F072CF}" srcOrd="4" destOrd="0" presId="urn:microsoft.com/office/officeart/2005/8/layout/vList3"/>
    <dgm:cxn modelId="{ABA1D491-EA6B-436F-95E2-740BD80DFA89}" type="presParOf" srcId="{62FE247E-64FE-488F-97BC-21EFD5F072CF}" destId="{14E1F08A-2E80-4700-BBF7-FCDC1D666D16}" srcOrd="0" destOrd="0" presId="urn:microsoft.com/office/officeart/2005/8/layout/vList3"/>
    <dgm:cxn modelId="{6D55EB5F-FA9F-48E6-80C0-FB49EE4299F9}" type="presParOf" srcId="{62FE247E-64FE-488F-97BC-21EFD5F072CF}" destId="{2F0DE557-BCD7-4EFB-B9B7-3032809FDD44}"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988E6B-4E23-4F4C-90F2-A828B1BA7FDF}">
      <dsp:nvSpPr>
        <dsp:cNvPr id="0" name=""/>
        <dsp:cNvSpPr/>
      </dsp:nvSpPr>
      <dsp:spPr>
        <a:xfrm>
          <a:off x="1007550" y="256387"/>
          <a:ext cx="3681985" cy="1278704"/>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FAF8964-E40B-4AAA-AC4F-62DA65399776}">
      <dsp:nvSpPr>
        <dsp:cNvPr id="0" name=""/>
        <dsp:cNvSpPr/>
      </dsp:nvSpPr>
      <dsp:spPr>
        <a:xfrm>
          <a:off x="2497470" y="3387501"/>
          <a:ext cx="713563" cy="456680"/>
        </a:xfrm>
        <a:prstGeom prst="down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7B70F8A-4576-4F4E-AD5D-BB9964C6A460}">
      <dsp:nvSpPr>
        <dsp:cNvPr id="0" name=""/>
        <dsp:cNvSpPr/>
      </dsp:nvSpPr>
      <dsp:spPr>
        <a:xfrm>
          <a:off x="1141700" y="3752845"/>
          <a:ext cx="3425102" cy="8562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dirty="0"/>
            <a:t>$3.96 billion annually</a:t>
          </a:r>
        </a:p>
      </dsp:txBody>
      <dsp:txXfrm>
        <a:off x="1141700" y="3752845"/>
        <a:ext cx="3425102" cy="856275"/>
      </dsp:txXfrm>
    </dsp:sp>
    <dsp:sp modelId="{5CD6BF35-4809-4E00-9ECD-8979979D3CF4}">
      <dsp:nvSpPr>
        <dsp:cNvPr id="0" name=""/>
        <dsp:cNvSpPr/>
      </dsp:nvSpPr>
      <dsp:spPr>
        <a:xfrm>
          <a:off x="1603271" y="1760492"/>
          <a:ext cx="2302426" cy="128441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Length of stay = 5 Days</a:t>
          </a:r>
        </a:p>
      </dsp:txBody>
      <dsp:txXfrm>
        <a:off x="1940453" y="1948590"/>
        <a:ext cx="1628062" cy="908217"/>
      </dsp:txXfrm>
    </dsp:sp>
    <dsp:sp modelId="{B862FF30-A1EF-45B3-A30C-58FAD17C4135}">
      <dsp:nvSpPr>
        <dsp:cNvPr id="0" name=""/>
        <dsp:cNvSpPr/>
      </dsp:nvSpPr>
      <dsp:spPr>
        <a:xfrm>
          <a:off x="500440" y="542660"/>
          <a:ext cx="2363975" cy="128441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$19,824.68/day in ICU</a:t>
          </a:r>
        </a:p>
      </dsp:txBody>
      <dsp:txXfrm>
        <a:off x="846636" y="730758"/>
        <a:ext cx="1671583" cy="908217"/>
      </dsp:txXfrm>
    </dsp:sp>
    <dsp:sp modelId="{F0EC0972-5D12-4BF8-9298-3BEF1FB86014}">
      <dsp:nvSpPr>
        <dsp:cNvPr id="0" name=""/>
        <dsp:cNvSpPr/>
      </dsp:nvSpPr>
      <dsp:spPr>
        <a:xfrm>
          <a:off x="3143811" y="561736"/>
          <a:ext cx="1807195" cy="128441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40,000 EVD Procedures</a:t>
          </a:r>
        </a:p>
      </dsp:txBody>
      <dsp:txXfrm>
        <a:off x="3408469" y="749834"/>
        <a:ext cx="1277879" cy="908217"/>
      </dsp:txXfrm>
    </dsp:sp>
    <dsp:sp modelId="{9214CAB4-4FAF-4496-9B5B-62EEF7131960}">
      <dsp:nvSpPr>
        <dsp:cNvPr id="0" name=""/>
        <dsp:cNvSpPr/>
      </dsp:nvSpPr>
      <dsp:spPr>
        <a:xfrm>
          <a:off x="2" y="99403"/>
          <a:ext cx="5708498" cy="3196762"/>
        </a:xfrm>
        <a:prstGeom prst="funnel">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20EDDF-DFE3-4B11-A04B-B317D2B0018A}">
      <dsp:nvSpPr>
        <dsp:cNvPr id="0" name=""/>
        <dsp:cNvSpPr/>
      </dsp:nvSpPr>
      <dsp:spPr>
        <a:xfrm>
          <a:off x="3392" y="44236"/>
          <a:ext cx="3307481" cy="1018122"/>
        </a:xfrm>
        <a:prstGeom prst="rect">
          <a:avLst/>
        </a:prstGeom>
        <a:solidFill>
          <a:srgbClr val="A51417"/>
        </a:solidFill>
        <a:ln w="25400" cap="flat" cmpd="sng" algn="ctr">
          <a:solidFill>
            <a:srgbClr val="C0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6248" tIns="117856" rIns="206248" bIns="117856" numCol="1" spcCol="1270" anchor="ctr" anchorCtr="0">
          <a:noAutofit/>
        </a:bodyPr>
        <a:lstStyle/>
        <a:p>
          <a:pPr marL="0" lvl="0" indent="0" algn="ctr" defTabSz="1289050">
            <a:lnSpc>
              <a:spcPct val="90000"/>
            </a:lnSpc>
            <a:spcBef>
              <a:spcPct val="0"/>
            </a:spcBef>
            <a:spcAft>
              <a:spcPct val="35000"/>
            </a:spcAft>
            <a:buNone/>
          </a:pPr>
          <a:r>
            <a:rPr lang="en-US" sz="2900" kern="1200" dirty="0"/>
            <a:t>Ultrasound</a:t>
          </a:r>
        </a:p>
      </dsp:txBody>
      <dsp:txXfrm>
        <a:off x="3392" y="44236"/>
        <a:ext cx="3307481" cy="1018122"/>
      </dsp:txXfrm>
    </dsp:sp>
    <dsp:sp modelId="{AB6B9028-9FAC-46EA-AB33-19174CAE319B}">
      <dsp:nvSpPr>
        <dsp:cNvPr id="0" name=""/>
        <dsp:cNvSpPr/>
      </dsp:nvSpPr>
      <dsp:spPr>
        <a:xfrm>
          <a:off x="3392" y="1062358"/>
          <a:ext cx="3307481" cy="3671780"/>
        </a:xfrm>
        <a:prstGeom prst="rect">
          <a:avLst/>
        </a:prstGeom>
        <a:solidFill>
          <a:schemeClr val="accent2">
            <a:lumMod val="20000"/>
            <a:lumOff val="80000"/>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4686" tIns="154686" rIns="206248" bIns="232029" numCol="1" spcCol="1270" anchor="t" anchorCtr="0">
          <a:noAutofit/>
        </a:bodyPr>
        <a:lstStyle/>
        <a:p>
          <a:pPr marL="285750" lvl="1" indent="-285750" algn="l" defTabSz="1289050">
            <a:lnSpc>
              <a:spcPct val="90000"/>
            </a:lnSpc>
            <a:spcBef>
              <a:spcPct val="0"/>
            </a:spcBef>
            <a:spcAft>
              <a:spcPct val="15000"/>
            </a:spcAft>
            <a:buChar char="•"/>
          </a:pPr>
          <a:r>
            <a:rPr lang="en-US" sz="2900" kern="1200" dirty="0"/>
            <a:t>U.S. Pat. No. 4,448,205</a:t>
          </a:r>
        </a:p>
        <a:p>
          <a:pPr marL="285750" lvl="1" indent="-285750" algn="l" defTabSz="1289050">
            <a:lnSpc>
              <a:spcPct val="90000"/>
            </a:lnSpc>
            <a:spcBef>
              <a:spcPct val="0"/>
            </a:spcBef>
            <a:spcAft>
              <a:spcPct val="15000"/>
            </a:spcAft>
            <a:buChar char="•"/>
          </a:pPr>
          <a:r>
            <a:rPr lang="en-US" sz="2900" kern="1200" dirty="0"/>
            <a:t>Imprecise</a:t>
          </a:r>
        </a:p>
        <a:p>
          <a:pPr marL="285750" lvl="1" indent="-285750" algn="l" defTabSz="1289050">
            <a:lnSpc>
              <a:spcPct val="90000"/>
            </a:lnSpc>
            <a:spcBef>
              <a:spcPct val="0"/>
            </a:spcBef>
            <a:spcAft>
              <a:spcPct val="15000"/>
            </a:spcAft>
            <a:buChar char="•"/>
          </a:pPr>
          <a:r>
            <a:rPr lang="en-US" sz="2900" kern="1200" dirty="0"/>
            <a:t>Interference w/ other US devices</a:t>
          </a:r>
        </a:p>
      </dsp:txBody>
      <dsp:txXfrm>
        <a:off x="3392" y="1062358"/>
        <a:ext cx="3307481" cy="3671780"/>
      </dsp:txXfrm>
    </dsp:sp>
    <dsp:sp modelId="{0E55931D-4649-4EC3-B5B0-A539BBA2D732}">
      <dsp:nvSpPr>
        <dsp:cNvPr id="0" name=""/>
        <dsp:cNvSpPr/>
      </dsp:nvSpPr>
      <dsp:spPr>
        <a:xfrm>
          <a:off x="3773921" y="44236"/>
          <a:ext cx="3307481" cy="1018122"/>
        </a:xfrm>
        <a:prstGeom prst="rect">
          <a:avLst/>
        </a:prstGeom>
        <a:solidFill>
          <a:srgbClr val="A51417"/>
        </a:solidFill>
        <a:ln w="25400" cap="flat" cmpd="sng" algn="ctr">
          <a:solidFill>
            <a:srgbClr val="C0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6248" tIns="117856" rIns="206248" bIns="117856" numCol="1" spcCol="1270" anchor="ctr" anchorCtr="0">
          <a:noAutofit/>
        </a:bodyPr>
        <a:lstStyle/>
        <a:p>
          <a:pPr marL="0" lvl="0" indent="0" algn="ctr" defTabSz="1289050">
            <a:lnSpc>
              <a:spcPct val="90000"/>
            </a:lnSpc>
            <a:spcBef>
              <a:spcPct val="0"/>
            </a:spcBef>
            <a:spcAft>
              <a:spcPct val="35000"/>
            </a:spcAft>
            <a:buNone/>
          </a:pPr>
          <a:r>
            <a:rPr lang="en-US" sz="2900" kern="1200" dirty="0"/>
            <a:t>Weight Scale</a:t>
          </a:r>
        </a:p>
      </dsp:txBody>
      <dsp:txXfrm>
        <a:off x="3773921" y="44236"/>
        <a:ext cx="3307481" cy="1018122"/>
      </dsp:txXfrm>
    </dsp:sp>
    <dsp:sp modelId="{F7BC9A42-FC16-4C83-A64A-093BFB2BA00F}">
      <dsp:nvSpPr>
        <dsp:cNvPr id="0" name=""/>
        <dsp:cNvSpPr/>
      </dsp:nvSpPr>
      <dsp:spPr>
        <a:xfrm>
          <a:off x="3773921" y="1062358"/>
          <a:ext cx="3307481" cy="3671780"/>
        </a:xfrm>
        <a:prstGeom prst="rect">
          <a:avLst/>
        </a:prstGeom>
        <a:solidFill>
          <a:schemeClr val="accent2">
            <a:lumMod val="20000"/>
            <a:lumOff val="80000"/>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4686" tIns="154686" rIns="206248" bIns="232029" numCol="1" spcCol="1270" anchor="t" anchorCtr="0">
          <a:noAutofit/>
        </a:bodyPr>
        <a:lstStyle/>
        <a:p>
          <a:pPr marL="285750" lvl="1" indent="-285750" algn="l" defTabSz="1289050">
            <a:lnSpc>
              <a:spcPct val="90000"/>
            </a:lnSpc>
            <a:spcBef>
              <a:spcPct val="0"/>
            </a:spcBef>
            <a:spcAft>
              <a:spcPct val="15000"/>
            </a:spcAft>
            <a:buChar char="•"/>
          </a:pPr>
          <a:r>
            <a:rPr lang="en-US" sz="2900" b="0" i="0" kern="1200" dirty="0"/>
            <a:t>U.S. Pat. No. 5,769,087</a:t>
          </a:r>
          <a:endParaRPr lang="en-US" sz="2900" kern="1200" dirty="0"/>
        </a:p>
        <a:p>
          <a:pPr marL="285750" lvl="1" indent="-285750" algn="l" defTabSz="1289050">
            <a:lnSpc>
              <a:spcPct val="90000"/>
            </a:lnSpc>
            <a:spcBef>
              <a:spcPct val="0"/>
            </a:spcBef>
            <a:spcAft>
              <a:spcPct val="15000"/>
            </a:spcAft>
            <a:buChar char="•"/>
          </a:pPr>
          <a:r>
            <a:rPr lang="en-US" sz="2900" kern="1200" dirty="0"/>
            <a:t>Sensitive to motion</a:t>
          </a:r>
        </a:p>
        <a:p>
          <a:pPr marL="285750" lvl="1" indent="-285750" algn="l" defTabSz="1289050">
            <a:lnSpc>
              <a:spcPct val="90000"/>
            </a:lnSpc>
            <a:spcBef>
              <a:spcPct val="0"/>
            </a:spcBef>
            <a:spcAft>
              <a:spcPct val="15000"/>
            </a:spcAft>
            <a:buChar char="•"/>
          </a:pPr>
          <a:r>
            <a:rPr lang="en-US" sz="2900" kern="1200" dirty="0"/>
            <a:t>Requires estimation to keep pressure constant</a:t>
          </a:r>
        </a:p>
      </dsp:txBody>
      <dsp:txXfrm>
        <a:off x="3773921" y="1062358"/>
        <a:ext cx="3307481" cy="3671780"/>
      </dsp:txXfrm>
    </dsp:sp>
    <dsp:sp modelId="{3D764F93-A581-4376-BA9B-F2D44B7EE04F}">
      <dsp:nvSpPr>
        <dsp:cNvPr id="0" name=""/>
        <dsp:cNvSpPr/>
      </dsp:nvSpPr>
      <dsp:spPr>
        <a:xfrm>
          <a:off x="7544450" y="44236"/>
          <a:ext cx="3307481" cy="1018122"/>
        </a:xfrm>
        <a:prstGeom prst="rect">
          <a:avLst/>
        </a:prstGeom>
        <a:solidFill>
          <a:srgbClr val="A51417"/>
        </a:solidFill>
        <a:ln w="25400" cap="flat" cmpd="sng" algn="ctr">
          <a:solidFill>
            <a:srgbClr val="C0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6248" tIns="117856" rIns="206248" bIns="117856" numCol="1" spcCol="1270" anchor="ctr" anchorCtr="0">
          <a:noAutofit/>
        </a:bodyPr>
        <a:lstStyle/>
        <a:p>
          <a:pPr marL="0" lvl="0" indent="0" algn="ctr" defTabSz="1289050">
            <a:lnSpc>
              <a:spcPct val="90000"/>
            </a:lnSpc>
            <a:spcBef>
              <a:spcPct val="0"/>
            </a:spcBef>
            <a:spcAft>
              <a:spcPct val="35000"/>
            </a:spcAft>
            <a:buNone/>
          </a:pPr>
          <a:r>
            <a:rPr lang="en-US" sz="2900" kern="1200" dirty="0"/>
            <a:t>Optical Measurement</a:t>
          </a:r>
        </a:p>
      </dsp:txBody>
      <dsp:txXfrm>
        <a:off x="7544450" y="44236"/>
        <a:ext cx="3307481" cy="1018122"/>
      </dsp:txXfrm>
    </dsp:sp>
    <dsp:sp modelId="{F697E461-A34E-4BF3-B034-1AE1364FFFE3}">
      <dsp:nvSpPr>
        <dsp:cNvPr id="0" name=""/>
        <dsp:cNvSpPr/>
      </dsp:nvSpPr>
      <dsp:spPr>
        <a:xfrm>
          <a:off x="7544450" y="1062358"/>
          <a:ext cx="3307481" cy="3671780"/>
        </a:xfrm>
        <a:prstGeom prst="rect">
          <a:avLst/>
        </a:prstGeom>
        <a:solidFill>
          <a:schemeClr val="accent2">
            <a:lumMod val="20000"/>
            <a:lumOff val="80000"/>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4686" tIns="154686" rIns="206248" bIns="232029" numCol="1" spcCol="1270" anchor="t" anchorCtr="0">
          <a:noAutofit/>
        </a:bodyPr>
        <a:lstStyle/>
        <a:p>
          <a:pPr marL="285750" lvl="1" indent="-285750" algn="l" defTabSz="1289050">
            <a:lnSpc>
              <a:spcPct val="90000"/>
            </a:lnSpc>
            <a:spcBef>
              <a:spcPct val="0"/>
            </a:spcBef>
            <a:spcAft>
              <a:spcPct val="15000"/>
            </a:spcAft>
            <a:buChar char="•"/>
          </a:pPr>
          <a:r>
            <a:rPr lang="en-US" sz="2900" i="0" kern="1200" dirty="0"/>
            <a:t>U.S. Patent No. 9,074,920</a:t>
          </a:r>
        </a:p>
        <a:p>
          <a:pPr marL="285750" lvl="1" indent="-285750" algn="l" defTabSz="1289050">
            <a:lnSpc>
              <a:spcPct val="90000"/>
            </a:lnSpc>
            <a:spcBef>
              <a:spcPct val="0"/>
            </a:spcBef>
            <a:spcAft>
              <a:spcPct val="15000"/>
            </a:spcAft>
            <a:buChar char="•"/>
          </a:pPr>
          <a:r>
            <a:rPr lang="en-US" sz="2900" kern="1200" dirty="0"/>
            <a:t>Measures to a final volume or time</a:t>
          </a:r>
        </a:p>
        <a:p>
          <a:pPr marL="285750" lvl="1" indent="-285750" algn="l" defTabSz="1289050">
            <a:lnSpc>
              <a:spcPct val="90000"/>
            </a:lnSpc>
            <a:spcBef>
              <a:spcPct val="0"/>
            </a:spcBef>
            <a:spcAft>
              <a:spcPct val="15000"/>
            </a:spcAft>
            <a:buChar char="•"/>
          </a:pPr>
          <a:r>
            <a:rPr lang="en-US" sz="2900" kern="1200" dirty="0"/>
            <a:t>Cannot account for intracranial pressure</a:t>
          </a:r>
        </a:p>
      </dsp:txBody>
      <dsp:txXfrm>
        <a:off x="7544450" y="1062358"/>
        <a:ext cx="3307481" cy="367178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E06C94-0389-437E-9B40-2CF39D40CC0C}">
      <dsp:nvSpPr>
        <dsp:cNvPr id="0" name=""/>
        <dsp:cNvSpPr/>
      </dsp:nvSpPr>
      <dsp:spPr>
        <a:xfrm rot="10800000">
          <a:off x="2583106" y="296"/>
          <a:ext cx="8912746" cy="1352664"/>
        </a:xfrm>
        <a:prstGeom prst="homePlate">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96487" tIns="137160" rIns="256032" bIns="137160" numCol="1" spcCol="1270" anchor="t" anchorCtr="0">
          <a:noAutofit/>
        </a:bodyPr>
        <a:lstStyle/>
        <a:p>
          <a:pPr marL="0" lvl="0" indent="0" algn="l" defTabSz="1600200">
            <a:lnSpc>
              <a:spcPct val="90000"/>
            </a:lnSpc>
            <a:spcBef>
              <a:spcPct val="0"/>
            </a:spcBef>
            <a:spcAft>
              <a:spcPct val="35000"/>
            </a:spcAft>
            <a:buNone/>
          </a:pPr>
          <a:r>
            <a:rPr lang="en-US" sz="3600" kern="1200" dirty="0"/>
            <a:t>Mechanical Design</a:t>
          </a:r>
        </a:p>
        <a:p>
          <a:pPr marL="285750" lvl="1" indent="-285750" algn="l" defTabSz="1244600">
            <a:lnSpc>
              <a:spcPct val="90000"/>
            </a:lnSpc>
            <a:spcBef>
              <a:spcPct val="0"/>
            </a:spcBef>
            <a:spcAft>
              <a:spcPct val="15000"/>
            </a:spcAft>
            <a:buChar char="•"/>
          </a:pPr>
          <a:r>
            <a:rPr lang="en-US" sz="2800" kern="1200" dirty="0"/>
            <a:t>CAD modeling, Prototyping </a:t>
          </a:r>
        </a:p>
      </dsp:txBody>
      <dsp:txXfrm rot="10800000">
        <a:off x="2921272" y="296"/>
        <a:ext cx="8574580" cy="1352664"/>
      </dsp:txXfrm>
    </dsp:sp>
    <dsp:sp modelId="{6A0CA04C-82A9-4E05-B3CF-8B04A2E66559}">
      <dsp:nvSpPr>
        <dsp:cNvPr id="0" name=""/>
        <dsp:cNvSpPr/>
      </dsp:nvSpPr>
      <dsp:spPr>
        <a:xfrm>
          <a:off x="1906774" y="296"/>
          <a:ext cx="1352664" cy="1352664"/>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4000" b="-4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CB7A294-13EF-4C31-AE63-6E89C50CC385}">
      <dsp:nvSpPr>
        <dsp:cNvPr id="0" name=""/>
        <dsp:cNvSpPr/>
      </dsp:nvSpPr>
      <dsp:spPr>
        <a:xfrm rot="10800000">
          <a:off x="2583106" y="1712855"/>
          <a:ext cx="8912746" cy="1352664"/>
        </a:xfrm>
        <a:prstGeom prst="homePlate">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96487" tIns="137160" rIns="256032" bIns="137160" numCol="1" spcCol="1270" anchor="t" anchorCtr="0">
          <a:noAutofit/>
        </a:bodyPr>
        <a:lstStyle/>
        <a:p>
          <a:pPr marL="0" lvl="0" indent="0" algn="l" defTabSz="1600200">
            <a:lnSpc>
              <a:spcPct val="90000"/>
            </a:lnSpc>
            <a:spcBef>
              <a:spcPct val="0"/>
            </a:spcBef>
            <a:spcAft>
              <a:spcPct val="35000"/>
            </a:spcAft>
            <a:buNone/>
          </a:pPr>
          <a:r>
            <a:rPr lang="en-US" sz="3600" kern="1200" dirty="0"/>
            <a:t>Software Development</a:t>
          </a:r>
        </a:p>
        <a:p>
          <a:pPr marL="285750" lvl="1" indent="-285750" algn="l" defTabSz="1244600">
            <a:lnSpc>
              <a:spcPct val="90000"/>
            </a:lnSpc>
            <a:spcBef>
              <a:spcPct val="0"/>
            </a:spcBef>
            <a:spcAft>
              <a:spcPct val="15000"/>
            </a:spcAft>
            <a:buChar char="•"/>
          </a:pPr>
          <a:r>
            <a:rPr lang="en-US" sz="2800" kern="1200" dirty="0"/>
            <a:t>Coding, Deadline Management</a:t>
          </a:r>
        </a:p>
      </dsp:txBody>
      <dsp:txXfrm rot="10800000">
        <a:off x="2921272" y="1712855"/>
        <a:ext cx="8574580" cy="1352664"/>
      </dsp:txXfrm>
    </dsp:sp>
    <dsp:sp modelId="{D9C1BFD8-8126-4C46-A175-519406396525}">
      <dsp:nvSpPr>
        <dsp:cNvPr id="0" name=""/>
        <dsp:cNvSpPr/>
      </dsp:nvSpPr>
      <dsp:spPr>
        <a:xfrm>
          <a:off x="1906774" y="1712855"/>
          <a:ext cx="1352664" cy="1352664"/>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1000" b="-1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F0DE557-BCD7-4EFB-B9B7-3032809FDD44}">
      <dsp:nvSpPr>
        <dsp:cNvPr id="0" name=""/>
        <dsp:cNvSpPr/>
      </dsp:nvSpPr>
      <dsp:spPr>
        <a:xfrm rot="10800000">
          <a:off x="2583106" y="3425414"/>
          <a:ext cx="8912746" cy="1352664"/>
        </a:xfrm>
        <a:prstGeom prst="homePlate">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96487" tIns="137160" rIns="256032" bIns="137160" numCol="1" spcCol="1270" anchor="t" anchorCtr="0">
          <a:noAutofit/>
        </a:bodyPr>
        <a:lstStyle/>
        <a:p>
          <a:pPr marL="0" lvl="0" indent="0" algn="l" defTabSz="1600200">
            <a:lnSpc>
              <a:spcPct val="90000"/>
            </a:lnSpc>
            <a:spcBef>
              <a:spcPct val="0"/>
            </a:spcBef>
            <a:spcAft>
              <a:spcPct val="35000"/>
            </a:spcAft>
            <a:buNone/>
          </a:pPr>
          <a:r>
            <a:rPr lang="en-US" sz="3600" kern="1200" dirty="0"/>
            <a:t>Clinical Integration</a:t>
          </a:r>
        </a:p>
        <a:p>
          <a:pPr marL="285750" lvl="1" indent="-285750" algn="l" defTabSz="1244600">
            <a:lnSpc>
              <a:spcPct val="90000"/>
            </a:lnSpc>
            <a:spcBef>
              <a:spcPct val="0"/>
            </a:spcBef>
            <a:spcAft>
              <a:spcPct val="15000"/>
            </a:spcAft>
            <a:buChar char="•"/>
          </a:pPr>
          <a:r>
            <a:rPr lang="en-US" sz="2800" kern="1200" dirty="0"/>
            <a:t>Client interface, Supply Management</a:t>
          </a:r>
        </a:p>
      </dsp:txBody>
      <dsp:txXfrm rot="10800000">
        <a:off x="2921272" y="3425414"/>
        <a:ext cx="8574580" cy="1352664"/>
      </dsp:txXfrm>
    </dsp:sp>
    <dsp:sp modelId="{14E1F08A-2E80-4700-BBF7-FCDC1D666D16}">
      <dsp:nvSpPr>
        <dsp:cNvPr id="0" name=""/>
        <dsp:cNvSpPr/>
      </dsp:nvSpPr>
      <dsp:spPr>
        <a:xfrm>
          <a:off x="1906774" y="3425414"/>
          <a:ext cx="1352664" cy="1352664"/>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6000" b="-6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1E3AD09-9720-9047-BB14-484CD98DBB2F}" type="datetimeFigureOut">
              <a:rPr lang="en-US" smtClean="0"/>
              <a:t>10/5/2019</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8380D64-6F43-4C4D-BE6A-3F3482AA5165}" type="slidenum">
              <a:rPr lang="en-US" smtClean="0"/>
              <a:t>‹#›</a:t>
            </a:fld>
            <a:endParaRPr lang="en-US"/>
          </a:p>
        </p:txBody>
      </p:sp>
    </p:spTree>
    <p:extLst>
      <p:ext uri="{BB962C8B-B14F-4D97-AF65-F5344CB8AC3E}">
        <p14:creationId xmlns:p14="http://schemas.microsoft.com/office/powerpoint/2010/main" val="425239001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Anatomy, CSF, subarachnoid space, ventricles,, increase pressure, headache, vomiting, developmental issues, mild </a:t>
            </a:r>
            <a:r>
              <a:rPr lang="en-US" dirty="0" err="1"/>
              <a:t>dimentia</a:t>
            </a:r>
            <a:endParaRPr lang="en-US" dirty="0"/>
          </a:p>
        </p:txBody>
      </p:sp>
      <p:sp>
        <p:nvSpPr>
          <p:cNvPr id="4" name="Slide Number Placeholder 3"/>
          <p:cNvSpPr>
            <a:spLocks noGrp="1"/>
          </p:cNvSpPr>
          <p:nvPr>
            <p:ph type="sldNum" sz="quarter" idx="5"/>
          </p:nvPr>
        </p:nvSpPr>
        <p:spPr/>
        <p:txBody>
          <a:bodyPr/>
          <a:lstStyle/>
          <a:p>
            <a:fld id="{A8380D64-6F43-4C4D-BE6A-3F3482AA5165}" type="slidenum">
              <a:rPr lang="en-US" smtClean="0"/>
              <a:t>2</a:t>
            </a:fld>
            <a:endParaRPr lang="en-US"/>
          </a:p>
        </p:txBody>
      </p:sp>
    </p:spTree>
    <p:extLst>
      <p:ext uri="{BB962C8B-B14F-4D97-AF65-F5344CB8AC3E}">
        <p14:creationId xmlns:p14="http://schemas.microsoft.com/office/powerpoint/2010/main" val="37746089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Skull, hemisphere, drain bag, physics, manual, ICU, Tragus = fiducial</a:t>
            </a:r>
          </a:p>
        </p:txBody>
      </p:sp>
      <p:sp>
        <p:nvSpPr>
          <p:cNvPr id="4" name="Slide Number Placeholder 3"/>
          <p:cNvSpPr>
            <a:spLocks noGrp="1"/>
          </p:cNvSpPr>
          <p:nvPr>
            <p:ph type="sldNum" sz="quarter" idx="5"/>
          </p:nvPr>
        </p:nvSpPr>
        <p:spPr/>
        <p:txBody>
          <a:bodyPr/>
          <a:lstStyle/>
          <a:p>
            <a:fld id="{A8380D64-6F43-4C4D-BE6A-3F3482AA5165}" type="slidenum">
              <a:rPr lang="en-US" smtClean="0"/>
              <a:t>3</a:t>
            </a:fld>
            <a:endParaRPr lang="en-US"/>
          </a:p>
        </p:txBody>
      </p:sp>
    </p:spTree>
    <p:extLst>
      <p:ext uri="{BB962C8B-B14F-4D97-AF65-F5344CB8AC3E}">
        <p14:creationId xmlns:p14="http://schemas.microsoft.com/office/powerpoint/2010/main" val="23494176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EVD, $, days, off intensive care, without surgery</a:t>
            </a:r>
          </a:p>
        </p:txBody>
      </p:sp>
      <p:sp>
        <p:nvSpPr>
          <p:cNvPr id="4" name="Slide Number Placeholder 3"/>
          <p:cNvSpPr>
            <a:spLocks noGrp="1"/>
          </p:cNvSpPr>
          <p:nvPr>
            <p:ph type="sldNum" sz="quarter" idx="5"/>
          </p:nvPr>
        </p:nvSpPr>
        <p:spPr/>
        <p:txBody>
          <a:bodyPr/>
          <a:lstStyle/>
          <a:p>
            <a:fld id="{A8380D64-6F43-4C4D-BE6A-3F3482AA5165}" type="slidenum">
              <a:rPr lang="en-US" smtClean="0"/>
              <a:t>4</a:t>
            </a:fld>
            <a:endParaRPr lang="en-US"/>
          </a:p>
        </p:txBody>
      </p:sp>
    </p:spTree>
    <p:extLst>
      <p:ext uri="{BB962C8B-B14F-4D97-AF65-F5344CB8AC3E}">
        <p14:creationId xmlns:p14="http://schemas.microsoft.com/office/powerpoint/2010/main" val="12946397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EVD Bevan, common procedure, ICU cost, set and forget, patient safety</a:t>
            </a:r>
          </a:p>
        </p:txBody>
      </p:sp>
      <p:sp>
        <p:nvSpPr>
          <p:cNvPr id="4" name="Slide Number Placeholder 3"/>
          <p:cNvSpPr>
            <a:spLocks noGrp="1"/>
          </p:cNvSpPr>
          <p:nvPr>
            <p:ph type="sldNum" sz="quarter" idx="5"/>
          </p:nvPr>
        </p:nvSpPr>
        <p:spPr/>
        <p:txBody>
          <a:bodyPr/>
          <a:lstStyle/>
          <a:p>
            <a:fld id="{A8380D64-6F43-4C4D-BE6A-3F3482AA5165}" type="slidenum">
              <a:rPr lang="en-US" smtClean="0"/>
              <a:t>5</a:t>
            </a:fld>
            <a:endParaRPr lang="en-US"/>
          </a:p>
        </p:txBody>
      </p:sp>
    </p:spTree>
    <p:extLst>
      <p:ext uri="{BB962C8B-B14F-4D97-AF65-F5344CB8AC3E}">
        <p14:creationId xmlns:p14="http://schemas.microsoft.com/office/powerpoint/2010/main" val="19395833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Measuring techniques, Ultrasound-imprecise, weight-sensitive to motion, optical measurement – accurate but as with all, does not control pressure</a:t>
            </a:r>
          </a:p>
        </p:txBody>
      </p:sp>
      <p:sp>
        <p:nvSpPr>
          <p:cNvPr id="4" name="Slide Number Placeholder 3"/>
          <p:cNvSpPr>
            <a:spLocks noGrp="1"/>
          </p:cNvSpPr>
          <p:nvPr>
            <p:ph type="sldNum" sz="quarter" idx="5"/>
          </p:nvPr>
        </p:nvSpPr>
        <p:spPr/>
        <p:txBody>
          <a:bodyPr/>
          <a:lstStyle/>
          <a:p>
            <a:fld id="{A8380D64-6F43-4C4D-BE6A-3F3482AA5165}" type="slidenum">
              <a:rPr lang="en-US" smtClean="0"/>
              <a:t>6</a:t>
            </a:fld>
            <a:endParaRPr lang="en-US"/>
          </a:p>
        </p:txBody>
      </p:sp>
    </p:spTree>
    <p:extLst>
      <p:ext uri="{BB962C8B-B14F-4D97-AF65-F5344CB8AC3E}">
        <p14:creationId xmlns:p14="http://schemas.microsoft.com/office/powerpoint/2010/main" val="9163500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Interesting, uses resistance changes, manual, flow rate is estimated 17 mL/hour</a:t>
            </a:r>
          </a:p>
        </p:txBody>
      </p:sp>
      <p:sp>
        <p:nvSpPr>
          <p:cNvPr id="4" name="Slide Number Placeholder 3"/>
          <p:cNvSpPr>
            <a:spLocks noGrp="1"/>
          </p:cNvSpPr>
          <p:nvPr>
            <p:ph type="sldNum" sz="quarter" idx="5"/>
          </p:nvPr>
        </p:nvSpPr>
        <p:spPr/>
        <p:txBody>
          <a:bodyPr/>
          <a:lstStyle/>
          <a:p>
            <a:fld id="{A8380D64-6F43-4C4D-BE6A-3F3482AA5165}" type="slidenum">
              <a:rPr lang="en-US" smtClean="0"/>
              <a:t>7</a:t>
            </a:fld>
            <a:endParaRPr lang="en-US"/>
          </a:p>
        </p:txBody>
      </p:sp>
    </p:spTree>
    <p:extLst>
      <p:ext uri="{BB962C8B-B14F-4D97-AF65-F5344CB8AC3E}">
        <p14:creationId xmlns:p14="http://schemas.microsoft.com/office/powerpoint/2010/main" val="28992649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Pressure scale determines kind of equipment, tailoring to each patient</a:t>
            </a:r>
          </a:p>
          <a:p>
            <a:r>
              <a:rPr lang="en-US" dirty="0"/>
              <a:t>User interface allows patients off ICU, connect to hospital system, </a:t>
            </a:r>
          </a:p>
          <a:p>
            <a:r>
              <a:rPr lang="en-US" dirty="0"/>
              <a:t>Movement stops flow for safety</a:t>
            </a:r>
          </a:p>
        </p:txBody>
      </p:sp>
      <p:sp>
        <p:nvSpPr>
          <p:cNvPr id="4" name="Slide Number Placeholder 3"/>
          <p:cNvSpPr>
            <a:spLocks noGrp="1"/>
          </p:cNvSpPr>
          <p:nvPr>
            <p:ph type="sldNum" sz="quarter" idx="5"/>
          </p:nvPr>
        </p:nvSpPr>
        <p:spPr/>
        <p:txBody>
          <a:bodyPr/>
          <a:lstStyle/>
          <a:p>
            <a:fld id="{A8380D64-6F43-4C4D-BE6A-3F3482AA5165}" type="slidenum">
              <a:rPr lang="en-US" smtClean="0"/>
              <a:t>8</a:t>
            </a:fld>
            <a:endParaRPr lang="en-US"/>
          </a:p>
        </p:txBody>
      </p:sp>
    </p:spTree>
    <p:extLst>
      <p:ext uri="{BB962C8B-B14F-4D97-AF65-F5344CB8AC3E}">
        <p14:creationId xmlns:p14="http://schemas.microsoft.com/office/powerpoint/2010/main" val="29472893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Pressure control, algorithms, this semester have concept and 3D printed parts</a:t>
            </a:r>
          </a:p>
        </p:txBody>
      </p:sp>
      <p:sp>
        <p:nvSpPr>
          <p:cNvPr id="4" name="Slide Number Placeholder 3"/>
          <p:cNvSpPr>
            <a:spLocks noGrp="1"/>
          </p:cNvSpPr>
          <p:nvPr>
            <p:ph type="sldNum" sz="quarter" idx="5"/>
          </p:nvPr>
        </p:nvSpPr>
        <p:spPr/>
        <p:txBody>
          <a:bodyPr/>
          <a:lstStyle/>
          <a:p>
            <a:fld id="{A8380D64-6F43-4C4D-BE6A-3F3482AA5165}" type="slidenum">
              <a:rPr lang="en-US" smtClean="0"/>
              <a:t>9</a:t>
            </a:fld>
            <a:endParaRPr lang="en-US"/>
          </a:p>
        </p:txBody>
      </p:sp>
    </p:spTree>
    <p:extLst>
      <p:ext uri="{BB962C8B-B14F-4D97-AF65-F5344CB8AC3E}">
        <p14:creationId xmlns:p14="http://schemas.microsoft.com/office/powerpoint/2010/main" val="388482278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sp>
        <p:nvSpPr>
          <p:cNvPr id="11" name="Rectangle 10"/>
          <p:cNvSpPr/>
          <p:nvPr userDrawn="1"/>
        </p:nvSpPr>
        <p:spPr>
          <a:xfrm>
            <a:off x="230124" y="228600"/>
            <a:ext cx="11731752" cy="6400800"/>
          </a:xfrm>
          <a:prstGeom prst="rect">
            <a:avLst/>
          </a:prstGeom>
          <a:solidFill>
            <a:srgbClr val="A5141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12" name="Picture 11"/>
          <p:cNvPicPr>
            <a:picLocks noChangeAspect="1"/>
          </p:cNvPicPr>
          <p:nvPr userDrawn="1"/>
        </p:nvPicPr>
        <p:blipFill rotWithShape="1">
          <a:blip r:embed="rId2">
            <a:extLst>
              <a:ext uri="{28A0092B-C50C-407E-A947-70E740481C1C}">
                <a14:useLocalDpi xmlns:a14="http://schemas.microsoft.com/office/drawing/2010/main" val="0"/>
              </a:ext>
            </a:extLst>
          </a:blip>
          <a:srcRect r="37328"/>
          <a:stretch/>
        </p:blipFill>
        <p:spPr>
          <a:xfrm>
            <a:off x="8702448" y="464974"/>
            <a:ext cx="3262720" cy="6025896"/>
          </a:xfrm>
          <a:prstGeom prst="rect">
            <a:avLst/>
          </a:prstGeom>
        </p:spPr>
      </p:pic>
      <p:sp>
        <p:nvSpPr>
          <p:cNvPr id="2" name="Title 1"/>
          <p:cNvSpPr>
            <a:spLocks noGrp="1"/>
          </p:cNvSpPr>
          <p:nvPr>
            <p:ph type="ctrTitle"/>
          </p:nvPr>
        </p:nvSpPr>
        <p:spPr>
          <a:xfrm>
            <a:off x="734311" y="2253752"/>
            <a:ext cx="6650503" cy="1217083"/>
          </a:xfrm>
        </p:spPr>
        <p:txBody>
          <a:bodyPr/>
          <a:lstStyle>
            <a:lvl1pPr algn="l">
              <a:defRPr>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734311" y="3596777"/>
            <a:ext cx="6650503" cy="480836"/>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9" name="Picture 8" descr="1linerev(1c)1000-01.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18225" y="5880328"/>
            <a:ext cx="3608228" cy="563683"/>
          </a:xfrm>
          <a:prstGeom prst="rect">
            <a:avLst/>
          </a:prstGeom>
        </p:spPr>
      </p:pic>
    </p:spTree>
    <p:extLst>
      <p:ext uri="{BB962C8B-B14F-4D97-AF65-F5344CB8AC3E}">
        <p14:creationId xmlns:p14="http://schemas.microsoft.com/office/powerpoint/2010/main" val="1230172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6" name="Rectangle 5"/>
          <p:cNvSpPr/>
          <p:nvPr userDrawn="1"/>
        </p:nvSpPr>
        <p:spPr>
          <a:xfrm>
            <a:off x="230124" y="228600"/>
            <a:ext cx="11731752" cy="6400800"/>
          </a:xfrm>
          <a:prstGeom prst="rect">
            <a:avLst/>
          </a:prstGeom>
          <a:solidFill>
            <a:srgbClr val="6C737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p:nvPr>
        </p:nvSpPr>
        <p:spPr>
          <a:xfrm>
            <a:off x="734311" y="2253752"/>
            <a:ext cx="6650503" cy="1217083"/>
          </a:xfrm>
        </p:spPr>
        <p:txBody>
          <a:bodyPr/>
          <a:lstStyle>
            <a:lvl1pPr algn="l">
              <a:defRPr>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734311" y="3596777"/>
            <a:ext cx="6650503" cy="480836"/>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7" name="Picture 6" descr="1linerev(1c)1000-0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8225" y="5880328"/>
            <a:ext cx="3608228" cy="563683"/>
          </a:xfrm>
          <a:prstGeom prst="rect">
            <a:avLst/>
          </a:prstGeom>
        </p:spPr>
      </p:pic>
      <p:pic>
        <p:nvPicPr>
          <p:cNvPr id="9" name="Picture 8"/>
          <p:cNvPicPr>
            <a:picLocks noChangeAspect="1"/>
          </p:cNvPicPr>
          <p:nvPr userDrawn="1"/>
        </p:nvPicPr>
        <p:blipFill rotWithShape="1">
          <a:blip r:embed="rId3">
            <a:extLst>
              <a:ext uri="{28A0092B-C50C-407E-A947-70E740481C1C}">
                <a14:useLocalDpi xmlns:a14="http://schemas.microsoft.com/office/drawing/2010/main" val="0"/>
              </a:ext>
            </a:extLst>
          </a:blip>
          <a:srcRect r="37328"/>
          <a:stretch/>
        </p:blipFill>
        <p:spPr>
          <a:xfrm>
            <a:off x="8702448" y="464974"/>
            <a:ext cx="3262720" cy="6025896"/>
          </a:xfrm>
          <a:prstGeom prst="rect">
            <a:avLst/>
          </a:prstGeom>
        </p:spPr>
      </p:pic>
    </p:spTree>
    <p:extLst>
      <p:ext uri="{BB962C8B-B14F-4D97-AF65-F5344CB8AC3E}">
        <p14:creationId xmlns:p14="http://schemas.microsoft.com/office/powerpoint/2010/main" val="3982132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solidFill>
                  <a:srgbClr val="6C7373"/>
                </a:solidFill>
              </a:defRPr>
            </a:lvl1pPr>
            <a:lvl2pPr>
              <a:defRPr>
                <a:solidFill>
                  <a:srgbClr val="6C7373"/>
                </a:solidFill>
              </a:defRPr>
            </a:lvl2pPr>
            <a:lvl3pPr>
              <a:defRPr>
                <a:solidFill>
                  <a:srgbClr val="6C7373"/>
                </a:solidFill>
              </a:defRPr>
            </a:lvl3pPr>
            <a:lvl4pPr>
              <a:defRPr>
                <a:solidFill>
                  <a:srgbClr val="6C7373"/>
                </a:solidFill>
              </a:defRPr>
            </a:lvl4pPr>
            <a:lvl5pPr>
              <a:defRPr>
                <a:solidFill>
                  <a:srgbClr val="6C737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a:lstStyle>
            <a:lvl1pPr>
              <a:defRPr>
                <a:solidFill>
                  <a:srgbClr val="6C7373"/>
                </a:solidFill>
              </a:defRPr>
            </a:lvl1pPr>
          </a:lstStyle>
          <a:p>
            <a:r>
              <a:rPr lang="en-US" dirty="0"/>
              <a:t>Click to edit Master title style</a:t>
            </a:r>
          </a:p>
        </p:txBody>
      </p:sp>
    </p:spTree>
    <p:extLst>
      <p:ext uri="{BB962C8B-B14F-4D97-AF65-F5344CB8AC3E}">
        <p14:creationId xmlns:p14="http://schemas.microsoft.com/office/powerpoint/2010/main" val="1605149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60905" y="435614"/>
            <a:ext cx="795528" cy="920496"/>
          </a:xfrm>
          <a:prstGeom prst="rect">
            <a:avLst/>
          </a:prstGeom>
        </p:spPr>
      </p:pic>
    </p:spTree>
    <p:extLst>
      <p:ext uri="{BB962C8B-B14F-4D97-AF65-F5344CB8AC3E}">
        <p14:creationId xmlns:p14="http://schemas.microsoft.com/office/powerpoint/2010/main" val="3436591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47671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1305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346647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pic>
        <p:nvPicPr>
          <p:cNvPr id="2" name="Picture 1" descr="Wash_U_PPT_Template-04.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75347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2217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304800" y="228600"/>
            <a:ext cx="11582400" cy="6400800"/>
          </a:xfrm>
          <a:prstGeom prst="rect">
            <a:avLst/>
          </a:prstGeom>
          <a:solidFill>
            <a:srgbClr val="E1E1E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Title Placeholder 1"/>
          <p:cNvSpPr>
            <a:spLocks noGrp="1"/>
          </p:cNvSpPr>
          <p:nvPr>
            <p:ph type="title"/>
          </p:nvPr>
        </p:nvSpPr>
        <p:spPr>
          <a:xfrm>
            <a:off x="622937" y="437444"/>
            <a:ext cx="9649953" cy="980194"/>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658519" y="1600200"/>
            <a:ext cx="10856148" cy="477802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0860905" y="435614"/>
            <a:ext cx="795528" cy="920496"/>
          </a:xfrm>
          <a:prstGeom prst="rect">
            <a:avLst/>
          </a:prstGeom>
        </p:spPr>
      </p:pic>
    </p:spTree>
    <p:extLst>
      <p:ext uri="{BB962C8B-B14F-4D97-AF65-F5344CB8AC3E}">
        <p14:creationId xmlns:p14="http://schemas.microsoft.com/office/powerpoint/2010/main" val="2840818540"/>
      </p:ext>
    </p:extLst>
  </p:cSld>
  <p:clrMap bg1="lt1" tx1="dk1" bg2="lt2" tx2="dk2" accent1="accent1" accent2="accent2" accent3="accent3" accent4="accent4" accent5="accent5" accent6="accent6" hlink="hlink" folHlink="folHlink"/>
  <p:sldLayoutIdLst>
    <p:sldLayoutId id="2147483673" r:id="rId1"/>
    <p:sldLayoutId id="2147483671" r:id="rId2"/>
    <p:sldLayoutId id="2147483650" r:id="rId3"/>
    <p:sldLayoutId id="2147483660" r:id="rId4"/>
    <p:sldLayoutId id="2147483652" r:id="rId5"/>
    <p:sldLayoutId id="2147483653" r:id="rId6"/>
    <p:sldLayoutId id="2147483654" r:id="rId7"/>
    <p:sldLayoutId id="2147483670" r:id="rId8"/>
    <p:sldLayoutId id="2147483655" r:id="rId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457200" rtl="0" eaLnBrk="1" latinLnBrk="0" hangingPunct="1">
        <a:spcBef>
          <a:spcPct val="0"/>
        </a:spcBef>
        <a:buNone/>
        <a:defRPr sz="3600" kern="1200">
          <a:solidFill>
            <a:srgbClr val="6C7373"/>
          </a:solidFill>
          <a:latin typeface="Times New Roman" charset="0"/>
          <a:ea typeface="Times New Roman" charset="0"/>
          <a:cs typeface="Times New Roman" charset="0"/>
        </a:defRPr>
      </a:lvl1pPr>
    </p:titleStyle>
    <p:bodyStyle>
      <a:lvl1pPr marL="342900" indent="-342900" algn="l" defTabSz="457200" rtl="0" eaLnBrk="1" latinLnBrk="0" hangingPunct="1">
        <a:spcBef>
          <a:spcPct val="20000"/>
        </a:spcBef>
        <a:buFont typeface="Arial"/>
        <a:buChar char="•"/>
        <a:defRPr sz="2800" b="0" i="0" kern="1200">
          <a:solidFill>
            <a:srgbClr val="6C7373"/>
          </a:solidFill>
          <a:latin typeface="Arial" charset="0"/>
          <a:ea typeface="Arial" charset="0"/>
          <a:cs typeface="Arial" charset="0"/>
        </a:defRPr>
      </a:lvl1pPr>
      <a:lvl2pPr marL="742950" indent="-285750" algn="l" defTabSz="457200" rtl="0" eaLnBrk="1" latinLnBrk="0" hangingPunct="1">
        <a:spcBef>
          <a:spcPct val="20000"/>
        </a:spcBef>
        <a:buFont typeface="Arial"/>
        <a:buChar char="–"/>
        <a:defRPr sz="2400" b="0" i="0" kern="1200">
          <a:solidFill>
            <a:srgbClr val="6C7373"/>
          </a:solidFill>
          <a:latin typeface="Arial" charset="0"/>
          <a:ea typeface="Arial" charset="0"/>
          <a:cs typeface="Arial" charset="0"/>
        </a:defRPr>
      </a:lvl2pPr>
      <a:lvl3pPr marL="1143000" indent="-228600" algn="l" defTabSz="457200" rtl="0" eaLnBrk="1" latinLnBrk="0" hangingPunct="1">
        <a:spcBef>
          <a:spcPct val="20000"/>
        </a:spcBef>
        <a:buFont typeface="Arial"/>
        <a:buChar char="•"/>
        <a:defRPr sz="2000" b="0" i="0" kern="1200">
          <a:solidFill>
            <a:srgbClr val="6C7373"/>
          </a:solidFill>
          <a:latin typeface="Arial" charset="0"/>
          <a:ea typeface="Arial" charset="0"/>
          <a:cs typeface="Arial" charset="0"/>
        </a:defRPr>
      </a:lvl3pPr>
      <a:lvl4pPr marL="1600200" indent="-228600" algn="l" defTabSz="457200" rtl="0" eaLnBrk="1" latinLnBrk="0" hangingPunct="1">
        <a:spcBef>
          <a:spcPct val="20000"/>
        </a:spcBef>
        <a:buFont typeface="Arial"/>
        <a:buChar char="–"/>
        <a:defRPr sz="1800" b="0" i="0" kern="1200">
          <a:solidFill>
            <a:srgbClr val="6C7373"/>
          </a:solidFill>
          <a:latin typeface="Arial" charset="0"/>
          <a:ea typeface="Arial" charset="0"/>
          <a:cs typeface="Arial" charset="0"/>
        </a:defRPr>
      </a:lvl4pPr>
      <a:lvl5pPr marL="2057400" indent="-228600" algn="l" defTabSz="457200" rtl="0" eaLnBrk="1" latinLnBrk="0" hangingPunct="1">
        <a:spcBef>
          <a:spcPct val="20000"/>
        </a:spcBef>
        <a:buFont typeface="Arial"/>
        <a:buChar char="»"/>
        <a:defRPr sz="1800" b="0" i="0" kern="1200">
          <a:solidFill>
            <a:srgbClr val="6C7373"/>
          </a:solidFill>
          <a:latin typeface="Arial" charset="0"/>
          <a:ea typeface="Arial" charset="0"/>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hyperlink" Target="https://phys.libretexts.org/Bookshelves/University_Physics/Book%3A_University_Physics_(OpenStax)/Map%3A_University_Physics_I_-_Mechanics%2C_Sound%2C_Oscillations%2C_and_Waves_(OpenStax)/14%3A_Fluid_Mechanics/14.2%3A_Measuring_Pressure" TargetMode="Externa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8" Type="http://schemas.openxmlformats.org/officeDocument/2006/relationships/hyperlink" Target="https://www.hydroassoc.org/about-us/newsroom/facts-and-stats-2/" TargetMode="Externa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Exterior Ventricular Drain (EVD)</a:t>
            </a:r>
          </a:p>
        </p:txBody>
      </p:sp>
      <p:sp>
        <p:nvSpPr>
          <p:cNvPr id="3" name="Subtitle 2"/>
          <p:cNvSpPr>
            <a:spLocks noGrp="1"/>
          </p:cNvSpPr>
          <p:nvPr>
            <p:ph type="subTitle" idx="1"/>
          </p:nvPr>
        </p:nvSpPr>
        <p:spPr/>
        <p:txBody>
          <a:bodyPr>
            <a:normAutofit fontScale="55000" lnSpcReduction="20000"/>
          </a:bodyPr>
          <a:lstStyle/>
          <a:p>
            <a:r>
              <a:rPr lang="en-US" dirty="0"/>
              <a:t>Group Members: John Ostrander, John Brinkman, Brian </a:t>
            </a:r>
            <a:r>
              <a:rPr lang="en-US" dirty="0" err="1"/>
              <a:t>Schutter</a:t>
            </a:r>
            <a:endParaRPr lang="en-US" dirty="0"/>
          </a:p>
        </p:txBody>
      </p:sp>
    </p:spTree>
    <p:extLst>
      <p:ext uri="{BB962C8B-B14F-4D97-AF65-F5344CB8AC3E}">
        <p14:creationId xmlns:p14="http://schemas.microsoft.com/office/powerpoint/2010/main" val="1584286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D32B25DC-42DF-484A-98A5-26A6D8237D9B}"/>
              </a:ext>
            </a:extLst>
          </p:cNvPr>
          <p:cNvGraphicFramePr>
            <a:graphicFrameLocks noGrp="1"/>
          </p:cNvGraphicFramePr>
          <p:nvPr>
            <p:ph idx="1"/>
            <p:extLst>
              <p:ext uri="{D42A27DB-BD31-4B8C-83A1-F6EECF244321}">
                <p14:modId xmlns:p14="http://schemas.microsoft.com/office/powerpoint/2010/main" val="3352372976"/>
              </p:ext>
            </p:extLst>
          </p:nvPr>
        </p:nvGraphicFramePr>
        <p:xfrm>
          <a:off x="-834707" y="1600200"/>
          <a:ext cx="13402627" cy="47783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a:extLst>
              <a:ext uri="{FF2B5EF4-FFF2-40B4-BE49-F238E27FC236}">
                <a16:creationId xmlns:a16="http://schemas.microsoft.com/office/drawing/2014/main" id="{7216E4F9-BC72-4092-BC9B-9B2D3216AF17}"/>
              </a:ext>
            </a:extLst>
          </p:cNvPr>
          <p:cNvSpPr>
            <a:spLocks noGrp="1"/>
          </p:cNvSpPr>
          <p:nvPr>
            <p:ph type="title"/>
          </p:nvPr>
        </p:nvSpPr>
        <p:spPr/>
        <p:txBody>
          <a:bodyPr/>
          <a:lstStyle/>
          <a:p>
            <a:r>
              <a:rPr lang="en-US" dirty="0"/>
              <a:t>Team Responsibilities</a:t>
            </a:r>
          </a:p>
        </p:txBody>
      </p:sp>
    </p:spTree>
    <p:extLst>
      <p:ext uri="{BB962C8B-B14F-4D97-AF65-F5344CB8AC3E}">
        <p14:creationId xmlns:p14="http://schemas.microsoft.com/office/powerpoint/2010/main" val="753424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9708604-36E2-4725-939C-1F2D68DD2F91}"/>
              </a:ext>
            </a:extLst>
          </p:cNvPr>
          <p:cNvSpPr txBox="1"/>
          <p:nvPr/>
        </p:nvSpPr>
        <p:spPr>
          <a:xfrm>
            <a:off x="4203404" y="2951946"/>
            <a:ext cx="3785191" cy="954107"/>
          </a:xfrm>
          <a:prstGeom prst="rect">
            <a:avLst/>
          </a:prstGeom>
          <a:noFill/>
        </p:spPr>
        <p:txBody>
          <a:bodyPr wrap="square" rtlCol="0">
            <a:spAutoFit/>
          </a:bodyPr>
          <a:lstStyle/>
          <a:p>
            <a:pPr algn="ctr"/>
            <a:r>
              <a:rPr lang="en-US" sz="2800" dirty="0"/>
              <a:t>Thank you.</a:t>
            </a:r>
          </a:p>
          <a:p>
            <a:pPr algn="ctr"/>
            <a:r>
              <a:rPr lang="en-US" sz="2800" dirty="0"/>
              <a:t>Questions?</a:t>
            </a:r>
          </a:p>
        </p:txBody>
      </p:sp>
    </p:spTree>
    <p:extLst>
      <p:ext uri="{BB962C8B-B14F-4D97-AF65-F5344CB8AC3E}">
        <p14:creationId xmlns:p14="http://schemas.microsoft.com/office/powerpoint/2010/main" val="2998011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fig 1 subarachnoid space ventricles and meninges">
            <a:extLst>
              <a:ext uri="{FF2B5EF4-FFF2-40B4-BE49-F238E27FC236}">
                <a16:creationId xmlns:a16="http://schemas.microsoft.com/office/drawing/2014/main" id="{B2E57550-C42A-489A-A85D-22F0E1F2889E}"/>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517581" y="1655191"/>
            <a:ext cx="8002903" cy="4765365"/>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a:extLst>
              <a:ext uri="{FF2B5EF4-FFF2-40B4-BE49-F238E27FC236}">
                <a16:creationId xmlns:a16="http://schemas.microsoft.com/office/drawing/2014/main" id="{24C37121-3CDD-4721-BB75-59868022F4A5}"/>
              </a:ext>
            </a:extLst>
          </p:cNvPr>
          <p:cNvSpPr>
            <a:spLocks noGrp="1"/>
          </p:cNvSpPr>
          <p:nvPr>
            <p:ph type="title"/>
          </p:nvPr>
        </p:nvSpPr>
        <p:spPr/>
        <p:txBody>
          <a:bodyPr/>
          <a:lstStyle/>
          <a:p>
            <a:r>
              <a:rPr lang="en-US" dirty="0"/>
              <a:t>Hydrocephalus, excess CSF in circulation, characterizes a neurological emergency</a:t>
            </a:r>
          </a:p>
        </p:txBody>
      </p:sp>
      <p:sp>
        <p:nvSpPr>
          <p:cNvPr id="7" name="TextBox 6">
            <a:extLst>
              <a:ext uri="{FF2B5EF4-FFF2-40B4-BE49-F238E27FC236}">
                <a16:creationId xmlns:a16="http://schemas.microsoft.com/office/drawing/2014/main" id="{35CC4B80-B650-47AD-BDB0-D00F14EC3491}"/>
              </a:ext>
            </a:extLst>
          </p:cNvPr>
          <p:cNvSpPr txBox="1"/>
          <p:nvPr/>
        </p:nvSpPr>
        <p:spPr>
          <a:xfrm>
            <a:off x="243840" y="6596390"/>
            <a:ext cx="11328400" cy="261610"/>
          </a:xfrm>
          <a:prstGeom prst="rect">
            <a:avLst/>
          </a:prstGeom>
          <a:noFill/>
        </p:spPr>
        <p:txBody>
          <a:bodyPr wrap="square" rtlCol="0">
            <a:spAutoFit/>
          </a:bodyPr>
          <a:lstStyle/>
          <a:p>
            <a:r>
              <a:rPr lang="en-US" sz="1100" dirty="0"/>
              <a:t>Humphrey, E. (2018). Caring for neurosurgical patients with external ventricular drains. </a:t>
            </a:r>
            <a:r>
              <a:rPr lang="en-US" sz="1100" i="1" dirty="0"/>
              <a:t>Nursing Times</a:t>
            </a:r>
            <a:r>
              <a:rPr lang="en-US" sz="1100" dirty="0"/>
              <a:t>, </a:t>
            </a:r>
            <a:r>
              <a:rPr lang="en-US" sz="1100" i="1" dirty="0"/>
              <a:t>114</a:t>
            </a:r>
            <a:r>
              <a:rPr lang="en-US" sz="1100" dirty="0"/>
              <a:t>(4), 52-56.</a:t>
            </a:r>
          </a:p>
        </p:txBody>
      </p:sp>
    </p:spTree>
    <p:extLst>
      <p:ext uri="{BB962C8B-B14F-4D97-AF65-F5344CB8AC3E}">
        <p14:creationId xmlns:p14="http://schemas.microsoft.com/office/powerpoint/2010/main" val="862476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Exterior Ventricular Drain (EVD) relieves pressure in the brain</a:t>
            </a:r>
          </a:p>
        </p:txBody>
      </p:sp>
      <p:pic>
        <p:nvPicPr>
          <p:cNvPr id="1026" name="Picture 2" descr="fig 2 external ventricular drain">
            <a:extLst>
              <a:ext uri="{FF2B5EF4-FFF2-40B4-BE49-F238E27FC236}">
                <a16:creationId xmlns:a16="http://schemas.microsoft.com/office/drawing/2014/main" id="{300FCC55-96B4-4EB5-BCD9-F16E2371109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0007" y="1593794"/>
            <a:ext cx="4392112" cy="455182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26FFF739-F1F6-4D76-8D4D-CB2BE63D4719}"/>
              </a:ext>
            </a:extLst>
          </p:cNvPr>
          <p:cNvSpPr txBox="1"/>
          <p:nvPr/>
        </p:nvSpPr>
        <p:spPr>
          <a:xfrm>
            <a:off x="243840" y="6334780"/>
            <a:ext cx="11328400" cy="261610"/>
          </a:xfrm>
          <a:prstGeom prst="rect">
            <a:avLst/>
          </a:prstGeom>
          <a:noFill/>
        </p:spPr>
        <p:txBody>
          <a:bodyPr wrap="square" rtlCol="0">
            <a:spAutoFit/>
          </a:bodyPr>
          <a:lstStyle/>
          <a:p>
            <a:r>
              <a:rPr lang="en-US" sz="1100" dirty="0"/>
              <a:t>Humphrey, E. (2018). Caring for neurosurgical patients with external ventricular drains. </a:t>
            </a:r>
            <a:r>
              <a:rPr lang="en-US" sz="1100" i="1" dirty="0"/>
              <a:t>Nursing Times</a:t>
            </a:r>
            <a:r>
              <a:rPr lang="en-US" sz="1100" dirty="0"/>
              <a:t>, </a:t>
            </a:r>
            <a:r>
              <a:rPr lang="en-US" sz="1100" i="1" dirty="0"/>
              <a:t>114</a:t>
            </a:r>
            <a:r>
              <a:rPr lang="en-US" sz="1100" dirty="0"/>
              <a:t>(4), 52-56.</a:t>
            </a:r>
          </a:p>
        </p:txBody>
      </p:sp>
      <p:pic>
        <p:nvPicPr>
          <p:cNvPr id="1030" name="Picture 6" descr="Image result for pipe pressure physics gravity difference U shape">
            <a:extLst>
              <a:ext uri="{FF2B5EF4-FFF2-40B4-BE49-F238E27FC236}">
                <a16:creationId xmlns:a16="http://schemas.microsoft.com/office/drawing/2014/main" id="{B5214602-29E3-4C97-B398-CC869F40367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28354" y="2411819"/>
            <a:ext cx="4562475" cy="24384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5257D4E2-3837-48E5-9732-79491BA187FD}"/>
              </a:ext>
            </a:extLst>
          </p:cNvPr>
          <p:cNvSpPr/>
          <p:nvPr/>
        </p:nvSpPr>
        <p:spPr>
          <a:xfrm>
            <a:off x="243840" y="6504875"/>
            <a:ext cx="11082670" cy="415498"/>
          </a:xfrm>
          <a:prstGeom prst="rect">
            <a:avLst/>
          </a:prstGeom>
        </p:spPr>
        <p:txBody>
          <a:bodyPr wrap="square">
            <a:spAutoFit/>
          </a:bodyPr>
          <a:lstStyle/>
          <a:p>
            <a:r>
              <a:rPr lang="en-US" sz="1050" dirty="0">
                <a:hlinkClick r:id="rId5"/>
              </a:rPr>
              <a:t>https://phys.libretexts.org/Bookshelves/University_Physics/Book%3A_University_Physics_(OpenStax)/Map%3A_University_Physics_I_-_Mechanics%2C_Sound%2C_Oscillations%2C_and_Waves_(OpenStax)/14%3A_Fluid_Mechanics/14.2%3A_Measuring_Pressure</a:t>
            </a:r>
            <a:endParaRPr lang="en-US" sz="1050" dirty="0"/>
          </a:p>
        </p:txBody>
      </p:sp>
    </p:spTree>
    <p:extLst>
      <p:ext uri="{BB962C8B-B14F-4D97-AF65-F5344CB8AC3E}">
        <p14:creationId xmlns:p14="http://schemas.microsoft.com/office/powerpoint/2010/main" val="1035593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Population and Market</a:t>
            </a:r>
          </a:p>
        </p:txBody>
      </p:sp>
      <p:sp>
        <p:nvSpPr>
          <p:cNvPr id="5" name="Content Placeholder 4"/>
          <p:cNvSpPr>
            <a:spLocks noGrp="1"/>
          </p:cNvSpPr>
          <p:nvPr>
            <p:ph sz="half" idx="1"/>
          </p:nvPr>
        </p:nvSpPr>
        <p:spPr/>
        <p:txBody>
          <a:bodyPr/>
          <a:lstStyle/>
          <a:p>
            <a:endParaRPr lang="en-US" dirty="0"/>
          </a:p>
          <a:p>
            <a:endParaRPr lang="en-US" dirty="0"/>
          </a:p>
        </p:txBody>
      </p:sp>
      <p:graphicFrame>
        <p:nvGraphicFramePr>
          <p:cNvPr id="2" name="Content Placeholder 1">
            <a:extLst>
              <a:ext uri="{FF2B5EF4-FFF2-40B4-BE49-F238E27FC236}">
                <a16:creationId xmlns:a16="http://schemas.microsoft.com/office/drawing/2014/main" id="{556C10F8-8208-4B60-8B6F-A1AC34B57977}"/>
              </a:ext>
            </a:extLst>
          </p:cNvPr>
          <p:cNvGraphicFramePr>
            <a:graphicFrameLocks noGrp="1"/>
          </p:cNvGraphicFramePr>
          <p:nvPr>
            <p:ph sz="half" idx="2"/>
            <p:extLst>
              <p:ext uri="{D42A27DB-BD31-4B8C-83A1-F6EECF244321}">
                <p14:modId xmlns:p14="http://schemas.microsoft.com/office/powerpoint/2010/main" val="3044609689"/>
              </p:ext>
            </p:extLst>
          </p:nvPr>
        </p:nvGraphicFramePr>
        <p:xfrm>
          <a:off x="3053788" y="1460486"/>
          <a:ext cx="5708504" cy="47085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a:extLst>
              <a:ext uri="{FF2B5EF4-FFF2-40B4-BE49-F238E27FC236}">
                <a16:creationId xmlns:a16="http://schemas.microsoft.com/office/drawing/2014/main" id="{481E1C3F-040D-4CDA-BD53-448091121881}"/>
              </a:ext>
            </a:extLst>
          </p:cNvPr>
          <p:cNvSpPr txBox="1"/>
          <p:nvPr/>
        </p:nvSpPr>
        <p:spPr>
          <a:xfrm>
            <a:off x="243840" y="6596390"/>
            <a:ext cx="11328400" cy="253916"/>
          </a:xfrm>
          <a:prstGeom prst="rect">
            <a:avLst/>
          </a:prstGeom>
          <a:noFill/>
        </p:spPr>
        <p:txBody>
          <a:bodyPr wrap="square" rtlCol="0">
            <a:spAutoFit/>
          </a:bodyPr>
          <a:lstStyle/>
          <a:p>
            <a:r>
              <a:rPr lang="en-US" sz="1050" dirty="0">
                <a:hlinkClick r:id="rId8"/>
              </a:rPr>
              <a:t>https://www.hydroassoc.org/about-us/newsroom/facts-and-stats-2/</a:t>
            </a:r>
            <a:endParaRPr lang="en-US" sz="1050" dirty="0"/>
          </a:p>
        </p:txBody>
      </p:sp>
      <p:sp>
        <p:nvSpPr>
          <p:cNvPr id="9" name="TextBox 8">
            <a:extLst>
              <a:ext uri="{FF2B5EF4-FFF2-40B4-BE49-F238E27FC236}">
                <a16:creationId xmlns:a16="http://schemas.microsoft.com/office/drawing/2014/main" id="{93696EC3-3CFF-48AB-BC82-E6F65B349593}"/>
              </a:ext>
            </a:extLst>
          </p:cNvPr>
          <p:cNvSpPr txBox="1"/>
          <p:nvPr/>
        </p:nvSpPr>
        <p:spPr>
          <a:xfrm>
            <a:off x="243840" y="6292461"/>
            <a:ext cx="11328400" cy="430887"/>
          </a:xfrm>
          <a:prstGeom prst="rect">
            <a:avLst/>
          </a:prstGeom>
          <a:noFill/>
        </p:spPr>
        <p:txBody>
          <a:bodyPr wrap="square" rtlCol="0">
            <a:spAutoFit/>
          </a:bodyPr>
          <a:lstStyle/>
          <a:p>
            <a:r>
              <a:rPr lang="en-US" sz="1050" dirty="0"/>
              <a:t>Chu, J. K., </a:t>
            </a:r>
            <a:r>
              <a:rPr lang="en-US" sz="1050" dirty="0" err="1"/>
              <a:t>Feroze</a:t>
            </a:r>
            <a:r>
              <a:rPr lang="en-US" sz="1050" dirty="0"/>
              <a:t>, A. H., Collins, K., McGrath, L. B., Young, C. C., Williams, J. R., &amp; </a:t>
            </a:r>
            <a:r>
              <a:rPr lang="en-US" sz="1050" dirty="0" err="1"/>
              <a:t>Browd</a:t>
            </a:r>
            <a:r>
              <a:rPr lang="en-US" sz="1050" dirty="0"/>
              <a:t>, S. R. (2019). Variation in hospital charges in patients with external ventricular drains: comparison between the intensive care and surgical floor settings. </a:t>
            </a:r>
            <a:r>
              <a:rPr lang="en-US" sz="1050" i="1" dirty="0"/>
              <a:t>Journal of Neurosurgery: Pediatrics</a:t>
            </a:r>
            <a:r>
              <a:rPr lang="en-US" sz="1050" dirty="0"/>
              <a:t>, </a:t>
            </a:r>
            <a:r>
              <a:rPr lang="en-US" sz="1050" i="1" dirty="0"/>
              <a:t>1</a:t>
            </a:r>
            <a:r>
              <a:rPr lang="en-US" sz="1050" dirty="0"/>
              <a:t>(</a:t>
            </a:r>
            <a:r>
              <a:rPr lang="en-US" sz="1050" dirty="0" err="1"/>
              <a:t>aop</a:t>
            </a:r>
            <a:r>
              <a:rPr lang="en-US" sz="1050" dirty="0"/>
              <a:t>), 1-6.</a:t>
            </a:r>
            <a:endParaRPr lang="en-US" sz="600" dirty="0"/>
          </a:p>
        </p:txBody>
      </p:sp>
      <p:sp>
        <p:nvSpPr>
          <p:cNvPr id="11" name="TextBox 10">
            <a:extLst>
              <a:ext uri="{FF2B5EF4-FFF2-40B4-BE49-F238E27FC236}">
                <a16:creationId xmlns:a16="http://schemas.microsoft.com/office/drawing/2014/main" id="{7BF58584-8438-4A1B-9665-607D635A2211}"/>
              </a:ext>
            </a:extLst>
          </p:cNvPr>
          <p:cNvSpPr txBox="1"/>
          <p:nvPr/>
        </p:nvSpPr>
        <p:spPr>
          <a:xfrm>
            <a:off x="254000" y="6130136"/>
            <a:ext cx="11328400" cy="261610"/>
          </a:xfrm>
          <a:prstGeom prst="rect">
            <a:avLst/>
          </a:prstGeom>
          <a:noFill/>
        </p:spPr>
        <p:txBody>
          <a:bodyPr wrap="square" rtlCol="0">
            <a:spAutoFit/>
          </a:bodyPr>
          <a:lstStyle/>
          <a:p>
            <a:r>
              <a:rPr lang="en-US" sz="1050" dirty="0"/>
              <a:t>Young, S., Ross, P., &amp; </a:t>
            </a:r>
            <a:r>
              <a:rPr lang="en-US" sz="1050" dirty="0" err="1"/>
              <a:t>Beltramo</a:t>
            </a:r>
            <a:r>
              <a:rPr lang="en-US" sz="1050" dirty="0"/>
              <a:t>, F. (2019). 369: Epidemiology And Outcomes Of External Ventricular Drains In The Pediatric </a:t>
            </a:r>
            <a:r>
              <a:rPr lang="en-US" sz="1050" dirty="0" err="1"/>
              <a:t>Icu</a:t>
            </a:r>
            <a:r>
              <a:rPr lang="en-US" sz="1050" dirty="0"/>
              <a:t>. </a:t>
            </a:r>
            <a:r>
              <a:rPr lang="en-US" sz="1050" i="1" dirty="0"/>
              <a:t>Critical Care Medicine</a:t>
            </a:r>
            <a:r>
              <a:rPr lang="en-US" sz="1050" dirty="0"/>
              <a:t>, </a:t>
            </a:r>
            <a:r>
              <a:rPr lang="en-US" sz="1050" i="1" dirty="0"/>
              <a:t>47</a:t>
            </a:r>
            <a:r>
              <a:rPr lang="en-US" sz="1050" dirty="0"/>
              <a:t>(1), 166.</a:t>
            </a:r>
            <a:endParaRPr lang="en-US" sz="100" dirty="0"/>
          </a:p>
        </p:txBody>
      </p:sp>
    </p:spTree>
    <p:extLst>
      <p:ext uri="{BB962C8B-B14F-4D97-AF65-F5344CB8AC3E}">
        <p14:creationId xmlns:p14="http://schemas.microsoft.com/office/powerpoint/2010/main" val="1123038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357D4B7-58B2-402D-960E-C48C8F22B49F}"/>
              </a:ext>
            </a:extLst>
          </p:cNvPr>
          <p:cNvSpPr>
            <a:spLocks noGrp="1"/>
          </p:cNvSpPr>
          <p:nvPr>
            <p:ph idx="1"/>
          </p:nvPr>
        </p:nvSpPr>
        <p:spPr/>
        <p:txBody>
          <a:bodyPr/>
          <a:lstStyle/>
          <a:p>
            <a:pPr marL="0" indent="0">
              <a:buNone/>
            </a:pPr>
            <a:r>
              <a:rPr lang="en-US" dirty="0"/>
              <a:t>External Ventricular Drain (EVD) is an extremely common neurosurgical procedure that relies on draining excess cranial cerebrospinal fluid (CSF) in hydrocephalus patients in which the current monitoring and flow rate control methods are time-consuming and inadequate for patient safety, opening the door for a novel drainage system that reduces clinical monitoring, increases patient safety, and improves quality of life.</a:t>
            </a:r>
          </a:p>
          <a:p>
            <a:endParaRPr lang="en-US" dirty="0"/>
          </a:p>
        </p:txBody>
      </p:sp>
      <p:sp>
        <p:nvSpPr>
          <p:cNvPr id="7" name="Title 6"/>
          <p:cNvSpPr>
            <a:spLocks noGrp="1"/>
          </p:cNvSpPr>
          <p:nvPr>
            <p:ph type="title"/>
          </p:nvPr>
        </p:nvSpPr>
        <p:spPr/>
        <p:txBody>
          <a:bodyPr/>
          <a:lstStyle/>
          <a:p>
            <a:r>
              <a:rPr lang="en-US" dirty="0"/>
              <a:t>Need Statement</a:t>
            </a:r>
          </a:p>
        </p:txBody>
      </p:sp>
    </p:spTree>
    <p:extLst>
      <p:ext uri="{BB962C8B-B14F-4D97-AF65-F5344CB8AC3E}">
        <p14:creationId xmlns:p14="http://schemas.microsoft.com/office/powerpoint/2010/main" val="1667539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EFC22CD4-4DA3-41D0-ACE8-99B8C0C6B235}"/>
              </a:ext>
            </a:extLst>
          </p:cNvPr>
          <p:cNvGraphicFramePr>
            <a:graphicFrameLocks noGrp="1"/>
          </p:cNvGraphicFramePr>
          <p:nvPr>
            <p:ph idx="1"/>
            <p:extLst>
              <p:ext uri="{D42A27DB-BD31-4B8C-83A1-F6EECF244321}">
                <p14:modId xmlns:p14="http://schemas.microsoft.com/office/powerpoint/2010/main" val="1184627742"/>
              </p:ext>
            </p:extLst>
          </p:nvPr>
        </p:nvGraphicFramePr>
        <p:xfrm>
          <a:off x="658813" y="1600200"/>
          <a:ext cx="10855325" cy="47783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a:extLst>
              <a:ext uri="{FF2B5EF4-FFF2-40B4-BE49-F238E27FC236}">
                <a16:creationId xmlns:a16="http://schemas.microsoft.com/office/drawing/2014/main" id="{8FA433FC-2AAE-49CE-A205-5087B217F06E}"/>
              </a:ext>
            </a:extLst>
          </p:cNvPr>
          <p:cNvSpPr>
            <a:spLocks noGrp="1"/>
          </p:cNvSpPr>
          <p:nvPr>
            <p:ph type="title"/>
          </p:nvPr>
        </p:nvSpPr>
        <p:spPr/>
        <p:txBody>
          <a:bodyPr/>
          <a:lstStyle/>
          <a:p>
            <a:r>
              <a:rPr lang="en-US" dirty="0"/>
              <a:t>Drainage Tracking Systems</a:t>
            </a:r>
          </a:p>
        </p:txBody>
      </p:sp>
      <p:sp>
        <p:nvSpPr>
          <p:cNvPr id="7" name="TextBox 6">
            <a:extLst>
              <a:ext uri="{FF2B5EF4-FFF2-40B4-BE49-F238E27FC236}">
                <a16:creationId xmlns:a16="http://schemas.microsoft.com/office/drawing/2014/main" id="{E841FD5D-5316-4018-B811-0AAC481ECFB7}"/>
              </a:ext>
            </a:extLst>
          </p:cNvPr>
          <p:cNvSpPr txBox="1"/>
          <p:nvPr/>
        </p:nvSpPr>
        <p:spPr>
          <a:xfrm>
            <a:off x="266207" y="6601321"/>
            <a:ext cx="11247931" cy="261610"/>
          </a:xfrm>
          <a:prstGeom prst="rect">
            <a:avLst/>
          </a:prstGeom>
          <a:noFill/>
        </p:spPr>
        <p:txBody>
          <a:bodyPr wrap="square" rtlCol="0">
            <a:spAutoFit/>
          </a:bodyPr>
          <a:lstStyle/>
          <a:p>
            <a:r>
              <a:rPr lang="en-US" sz="1100" dirty="0" err="1"/>
              <a:t>Mendels</a:t>
            </a:r>
            <a:r>
              <a:rPr lang="en-US" sz="1100" dirty="0"/>
              <a:t>, Y., Revzin, I., Manny-</a:t>
            </a:r>
            <a:r>
              <a:rPr lang="en-US" sz="1100" dirty="0" err="1"/>
              <a:t>Aframian</a:t>
            </a:r>
            <a:r>
              <a:rPr lang="en-US" sz="1100" dirty="0"/>
              <a:t>, V., &amp; Rubinstein, E. G. (2015). </a:t>
            </a:r>
            <a:r>
              <a:rPr lang="en-US" sz="1100" i="1" dirty="0"/>
              <a:t>U.S. Patent No. 9,074,920</a:t>
            </a:r>
            <a:r>
              <a:rPr lang="en-US" sz="1100" dirty="0"/>
              <a:t>. Washington, DC: U.S. Patent and Trademark Office.</a:t>
            </a:r>
            <a:endParaRPr lang="en-US" sz="900" dirty="0"/>
          </a:p>
        </p:txBody>
      </p:sp>
    </p:spTree>
    <p:extLst>
      <p:ext uri="{BB962C8B-B14F-4D97-AF65-F5344CB8AC3E}">
        <p14:creationId xmlns:p14="http://schemas.microsoft.com/office/powerpoint/2010/main" val="3534292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2.png">
            <a:extLst>
              <a:ext uri="{FF2B5EF4-FFF2-40B4-BE49-F238E27FC236}">
                <a16:creationId xmlns:a16="http://schemas.microsoft.com/office/drawing/2014/main" id="{7873212B-D54B-42F7-924B-8F4A4FD9C790}"/>
              </a:ext>
            </a:extLst>
          </p:cNvPr>
          <p:cNvPicPr>
            <a:picLocks noGrp="1"/>
          </p:cNvPicPr>
          <p:nvPr>
            <p:ph idx="1"/>
          </p:nvPr>
        </p:nvPicPr>
        <p:blipFill>
          <a:blip r:embed="rId3"/>
          <a:srcRect l="57532" t="18803" r="7371" b="20512"/>
          <a:stretch>
            <a:fillRect/>
          </a:stretch>
        </p:blipFill>
        <p:spPr>
          <a:xfrm>
            <a:off x="6024880" y="1417638"/>
            <a:ext cx="4912994" cy="4778375"/>
          </a:xfrm>
          <a:prstGeom prst="rect">
            <a:avLst/>
          </a:prstGeom>
          <a:ln/>
        </p:spPr>
      </p:pic>
      <p:sp>
        <p:nvSpPr>
          <p:cNvPr id="2" name="Title 1">
            <a:extLst>
              <a:ext uri="{FF2B5EF4-FFF2-40B4-BE49-F238E27FC236}">
                <a16:creationId xmlns:a16="http://schemas.microsoft.com/office/drawing/2014/main" id="{91A26A67-0F61-4A56-8F36-12579ECB4E85}"/>
              </a:ext>
            </a:extLst>
          </p:cNvPr>
          <p:cNvSpPr>
            <a:spLocks noGrp="1"/>
          </p:cNvSpPr>
          <p:nvPr>
            <p:ph type="title"/>
          </p:nvPr>
        </p:nvSpPr>
        <p:spPr/>
        <p:txBody>
          <a:bodyPr/>
          <a:lstStyle/>
          <a:p>
            <a:r>
              <a:rPr lang="en-US" dirty="0"/>
              <a:t>Flow control systems</a:t>
            </a:r>
          </a:p>
        </p:txBody>
      </p:sp>
      <p:sp>
        <p:nvSpPr>
          <p:cNvPr id="5" name="TextBox 4">
            <a:extLst>
              <a:ext uri="{FF2B5EF4-FFF2-40B4-BE49-F238E27FC236}">
                <a16:creationId xmlns:a16="http://schemas.microsoft.com/office/drawing/2014/main" id="{86B1CC58-3858-4DF6-995C-6C2A1E241A9F}"/>
              </a:ext>
            </a:extLst>
          </p:cNvPr>
          <p:cNvSpPr txBox="1"/>
          <p:nvPr/>
        </p:nvSpPr>
        <p:spPr>
          <a:xfrm>
            <a:off x="266207" y="6601321"/>
            <a:ext cx="9649953" cy="261610"/>
          </a:xfrm>
          <a:prstGeom prst="rect">
            <a:avLst/>
          </a:prstGeom>
          <a:noFill/>
        </p:spPr>
        <p:txBody>
          <a:bodyPr wrap="square" rtlCol="0">
            <a:spAutoFit/>
          </a:bodyPr>
          <a:lstStyle/>
          <a:p>
            <a:r>
              <a:rPr lang="en-US" sz="1100" dirty="0"/>
              <a:t>Stebbins, K., &amp; Pennell, I. T. J. (2017). </a:t>
            </a:r>
            <a:r>
              <a:rPr lang="en-US" sz="1100" i="1" dirty="0"/>
              <a:t>U.S. Patent No. 9,656,006</a:t>
            </a:r>
            <a:r>
              <a:rPr lang="en-US" sz="1100" dirty="0"/>
              <a:t>. Washington, DC: U.S. Patent and Trademark Office.</a:t>
            </a:r>
          </a:p>
        </p:txBody>
      </p:sp>
      <p:sp>
        <p:nvSpPr>
          <p:cNvPr id="7" name="TextBox 6">
            <a:extLst>
              <a:ext uri="{FF2B5EF4-FFF2-40B4-BE49-F238E27FC236}">
                <a16:creationId xmlns:a16="http://schemas.microsoft.com/office/drawing/2014/main" id="{DCA2BB56-A3EF-4A60-AB90-DAE112E0D498}"/>
              </a:ext>
            </a:extLst>
          </p:cNvPr>
          <p:cNvSpPr txBox="1"/>
          <p:nvPr/>
        </p:nvSpPr>
        <p:spPr>
          <a:xfrm>
            <a:off x="822960" y="1737360"/>
            <a:ext cx="3810000" cy="3539430"/>
          </a:xfrm>
          <a:prstGeom prst="rect">
            <a:avLst/>
          </a:prstGeom>
          <a:noFill/>
        </p:spPr>
        <p:txBody>
          <a:bodyPr wrap="square" rtlCol="0">
            <a:spAutoFit/>
          </a:bodyPr>
          <a:lstStyle/>
          <a:p>
            <a:pPr marL="285750" indent="-285750">
              <a:buFont typeface="Arial" panose="020B0604020202020204" pitchFamily="34" charset="0"/>
              <a:buChar char="•"/>
            </a:pPr>
            <a:r>
              <a:rPr lang="en-US" sz="2800" dirty="0">
                <a:solidFill>
                  <a:schemeClr val="bg1">
                    <a:lumMod val="50000"/>
                  </a:schemeClr>
                </a:solidFill>
                <a:latin typeface="Arial" panose="020B0604020202020204" pitchFamily="34" charset="0"/>
                <a:cs typeface="Arial" panose="020B0604020202020204" pitchFamily="34" charset="0"/>
              </a:rPr>
              <a:t>Resistance Control</a:t>
            </a:r>
          </a:p>
          <a:p>
            <a:pPr marL="285750" indent="-285750">
              <a:buFont typeface="Arial" panose="020B0604020202020204" pitchFamily="34" charset="0"/>
              <a:buChar char="•"/>
            </a:pPr>
            <a:r>
              <a:rPr lang="en-US" sz="2800" dirty="0">
                <a:solidFill>
                  <a:schemeClr val="bg1">
                    <a:lumMod val="50000"/>
                  </a:schemeClr>
                </a:solidFill>
                <a:latin typeface="Arial" panose="020B0604020202020204" pitchFamily="34" charset="0"/>
                <a:cs typeface="Arial" panose="020B0604020202020204" pitchFamily="34" charset="0"/>
              </a:rPr>
              <a:t>Issues</a:t>
            </a:r>
          </a:p>
          <a:p>
            <a:pPr marL="742950" lvl="1" indent="-285750">
              <a:buFont typeface="Arial" panose="020B0604020202020204" pitchFamily="34" charset="0"/>
              <a:buChar char="•"/>
            </a:pPr>
            <a:r>
              <a:rPr lang="en-US" sz="2800" dirty="0">
                <a:solidFill>
                  <a:schemeClr val="bg1">
                    <a:lumMod val="50000"/>
                  </a:schemeClr>
                </a:solidFill>
                <a:latin typeface="Arial" panose="020B0604020202020204" pitchFamily="34" charset="0"/>
                <a:cs typeface="Arial" panose="020B0604020202020204" pitchFamily="34" charset="0"/>
              </a:rPr>
              <a:t>Not automated</a:t>
            </a:r>
          </a:p>
          <a:p>
            <a:pPr marL="742950" lvl="1" indent="-285750">
              <a:buFont typeface="Arial" panose="020B0604020202020204" pitchFamily="34" charset="0"/>
              <a:buChar char="•"/>
            </a:pPr>
            <a:r>
              <a:rPr lang="en-US" sz="2800" dirty="0">
                <a:solidFill>
                  <a:schemeClr val="bg1">
                    <a:lumMod val="50000"/>
                  </a:schemeClr>
                </a:solidFill>
                <a:latin typeface="Arial" panose="020B0604020202020204" pitchFamily="34" charset="0"/>
                <a:cs typeface="Arial" panose="020B0604020202020204" pitchFamily="34" charset="0"/>
              </a:rPr>
              <a:t>Requires trial and error</a:t>
            </a:r>
          </a:p>
          <a:p>
            <a:pPr marL="742950" lvl="1" indent="-285750">
              <a:buFont typeface="Arial" panose="020B0604020202020204" pitchFamily="34" charset="0"/>
              <a:buChar char="•"/>
            </a:pPr>
            <a:r>
              <a:rPr lang="en-US" sz="2800" dirty="0">
                <a:solidFill>
                  <a:schemeClr val="bg1">
                    <a:lumMod val="50000"/>
                  </a:schemeClr>
                </a:solidFill>
                <a:latin typeface="Arial" panose="020B0604020202020204" pitchFamily="34" charset="0"/>
                <a:cs typeface="Arial" panose="020B0604020202020204" pitchFamily="34" charset="0"/>
              </a:rPr>
              <a:t>Does not update to changing flow rates</a:t>
            </a:r>
          </a:p>
        </p:txBody>
      </p:sp>
    </p:spTree>
    <p:extLst>
      <p:ext uri="{BB962C8B-B14F-4D97-AF65-F5344CB8AC3E}">
        <p14:creationId xmlns:p14="http://schemas.microsoft.com/office/powerpoint/2010/main" val="4190642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93E02-61FD-4A11-964B-B7DDC20B4B1B}"/>
              </a:ext>
            </a:extLst>
          </p:cNvPr>
          <p:cNvSpPr>
            <a:spLocks noGrp="1"/>
          </p:cNvSpPr>
          <p:nvPr>
            <p:ph type="title"/>
          </p:nvPr>
        </p:nvSpPr>
        <p:spPr/>
        <p:txBody>
          <a:bodyPr/>
          <a:lstStyle/>
          <a:p>
            <a:r>
              <a:rPr lang="en-US" dirty="0"/>
              <a:t>Design Requirements</a:t>
            </a:r>
          </a:p>
        </p:txBody>
      </p:sp>
      <p:graphicFrame>
        <p:nvGraphicFramePr>
          <p:cNvPr id="5" name="Table 4">
            <a:extLst>
              <a:ext uri="{FF2B5EF4-FFF2-40B4-BE49-F238E27FC236}">
                <a16:creationId xmlns:a16="http://schemas.microsoft.com/office/drawing/2014/main" id="{E8A4F6A2-A5FE-4BA7-939A-36D02E3EB413}"/>
              </a:ext>
            </a:extLst>
          </p:cNvPr>
          <p:cNvGraphicFramePr>
            <a:graphicFrameLocks noGrp="1"/>
          </p:cNvGraphicFramePr>
          <p:nvPr>
            <p:extLst>
              <p:ext uri="{D42A27DB-BD31-4B8C-83A1-F6EECF244321}">
                <p14:modId xmlns:p14="http://schemas.microsoft.com/office/powerpoint/2010/main" val="4202619071"/>
              </p:ext>
            </p:extLst>
          </p:nvPr>
        </p:nvGraphicFramePr>
        <p:xfrm>
          <a:off x="6096000" y="300500"/>
          <a:ext cx="4460241" cy="6252705"/>
        </p:xfrm>
        <a:graphic>
          <a:graphicData uri="http://schemas.openxmlformats.org/drawingml/2006/table">
            <a:tbl>
              <a:tblPr>
                <a:tableStyleId>{5C22544A-7EE6-4342-B048-85BDC9FD1C3A}</a:tableStyleId>
              </a:tblPr>
              <a:tblGrid>
                <a:gridCol w="1486747">
                  <a:extLst>
                    <a:ext uri="{9D8B030D-6E8A-4147-A177-3AD203B41FA5}">
                      <a16:colId xmlns:a16="http://schemas.microsoft.com/office/drawing/2014/main" val="1023397532"/>
                    </a:ext>
                  </a:extLst>
                </a:gridCol>
                <a:gridCol w="1486747">
                  <a:extLst>
                    <a:ext uri="{9D8B030D-6E8A-4147-A177-3AD203B41FA5}">
                      <a16:colId xmlns:a16="http://schemas.microsoft.com/office/drawing/2014/main" val="1013833163"/>
                    </a:ext>
                  </a:extLst>
                </a:gridCol>
                <a:gridCol w="1486747">
                  <a:extLst>
                    <a:ext uri="{9D8B030D-6E8A-4147-A177-3AD203B41FA5}">
                      <a16:colId xmlns:a16="http://schemas.microsoft.com/office/drawing/2014/main" val="3736120401"/>
                    </a:ext>
                  </a:extLst>
                </a:gridCol>
              </a:tblGrid>
              <a:tr h="297370">
                <a:tc>
                  <a:txBody>
                    <a:bodyPr/>
                    <a:lstStyle/>
                    <a:p>
                      <a:pPr marL="0" marR="0">
                        <a:lnSpc>
                          <a:spcPct val="115000"/>
                        </a:lnSpc>
                        <a:spcBef>
                          <a:spcPts val="0"/>
                        </a:spcBef>
                        <a:spcAft>
                          <a:spcPts val="0"/>
                        </a:spcAft>
                      </a:pPr>
                      <a:r>
                        <a:rPr lang="en-US" sz="900" b="1" dirty="0">
                          <a:effectLst/>
                        </a:rPr>
                        <a:t>Specification</a:t>
                      </a:r>
                      <a:endParaRPr lang="en-US" sz="900" b="1" dirty="0">
                        <a:effectLst/>
                        <a:latin typeface="Arial" panose="020B0604020202020204" pitchFamily="34" charset="0"/>
                        <a:ea typeface="Arial" panose="020B0604020202020204" pitchFamily="34" charset="0"/>
                      </a:endParaRPr>
                    </a:p>
                  </a:txBody>
                  <a:tcPr marL="50552" marR="50552" marT="50552" marB="50552" anchor="ctr"/>
                </a:tc>
                <a:tc>
                  <a:txBody>
                    <a:bodyPr/>
                    <a:lstStyle/>
                    <a:p>
                      <a:pPr marL="0" marR="0">
                        <a:lnSpc>
                          <a:spcPct val="115000"/>
                        </a:lnSpc>
                        <a:spcBef>
                          <a:spcPts val="0"/>
                        </a:spcBef>
                        <a:spcAft>
                          <a:spcPts val="0"/>
                        </a:spcAft>
                      </a:pPr>
                      <a:r>
                        <a:rPr lang="en-US" sz="900" b="1" dirty="0">
                          <a:effectLst/>
                        </a:rPr>
                        <a:t>Metric</a:t>
                      </a:r>
                      <a:endParaRPr lang="en-US" sz="900" b="1" dirty="0">
                        <a:effectLst/>
                        <a:latin typeface="Arial" panose="020B0604020202020204" pitchFamily="34" charset="0"/>
                        <a:ea typeface="Arial" panose="020B0604020202020204" pitchFamily="34" charset="0"/>
                      </a:endParaRPr>
                    </a:p>
                  </a:txBody>
                  <a:tcPr marL="50552" marR="50552" marT="50552" marB="50552" anchor="ctr"/>
                </a:tc>
                <a:tc>
                  <a:txBody>
                    <a:bodyPr/>
                    <a:lstStyle/>
                    <a:p>
                      <a:pPr marL="0" marR="0">
                        <a:lnSpc>
                          <a:spcPct val="115000"/>
                        </a:lnSpc>
                        <a:spcBef>
                          <a:spcPts val="0"/>
                        </a:spcBef>
                        <a:spcAft>
                          <a:spcPts val="0"/>
                        </a:spcAft>
                      </a:pPr>
                      <a:r>
                        <a:rPr lang="en-US" sz="900" b="1" dirty="0">
                          <a:effectLst/>
                        </a:rPr>
                        <a:t>Value</a:t>
                      </a:r>
                      <a:endParaRPr lang="en-US" sz="900" b="1" dirty="0">
                        <a:effectLst/>
                        <a:latin typeface="Arial" panose="020B0604020202020204" pitchFamily="34" charset="0"/>
                        <a:ea typeface="Arial" panose="020B0604020202020204" pitchFamily="34" charset="0"/>
                      </a:endParaRPr>
                    </a:p>
                  </a:txBody>
                  <a:tcPr marL="50552" marR="50552" marT="50552" marB="50552" anchor="ctr"/>
                </a:tc>
                <a:extLst>
                  <a:ext uri="{0D108BD9-81ED-4DB2-BD59-A6C34878D82A}">
                    <a16:rowId xmlns:a16="http://schemas.microsoft.com/office/drawing/2014/main" val="3658507819"/>
                  </a:ext>
                </a:extLst>
              </a:tr>
              <a:tr h="297370">
                <a:tc>
                  <a:txBody>
                    <a:bodyPr/>
                    <a:lstStyle/>
                    <a:p>
                      <a:pPr marL="0" marR="0">
                        <a:lnSpc>
                          <a:spcPct val="115000"/>
                        </a:lnSpc>
                        <a:spcBef>
                          <a:spcPts val="0"/>
                        </a:spcBef>
                        <a:spcAft>
                          <a:spcPts val="0"/>
                        </a:spcAft>
                      </a:pPr>
                      <a:r>
                        <a:rPr lang="en-US" sz="900" dirty="0">
                          <a:effectLst/>
                        </a:rPr>
                        <a:t>Intracranial Pressure</a:t>
                      </a:r>
                      <a:endParaRPr lang="en-US" sz="900" dirty="0">
                        <a:effectLst/>
                        <a:latin typeface="Arial" panose="020B0604020202020204" pitchFamily="34" charset="0"/>
                        <a:ea typeface="Arial" panose="020B0604020202020204" pitchFamily="34" charset="0"/>
                      </a:endParaRPr>
                    </a:p>
                  </a:txBody>
                  <a:tcPr marL="50552" marR="50552" marT="50552" marB="50552" anchor="ctr">
                    <a:solidFill>
                      <a:srgbClr val="FFFF00"/>
                    </a:solidFill>
                  </a:tcPr>
                </a:tc>
                <a:tc>
                  <a:txBody>
                    <a:bodyPr/>
                    <a:lstStyle/>
                    <a:p>
                      <a:pPr marL="0" marR="0">
                        <a:lnSpc>
                          <a:spcPct val="115000"/>
                        </a:lnSpc>
                        <a:spcBef>
                          <a:spcPts val="0"/>
                        </a:spcBef>
                        <a:spcAft>
                          <a:spcPts val="0"/>
                        </a:spcAft>
                      </a:pPr>
                      <a:r>
                        <a:rPr lang="en-US" sz="900">
                          <a:effectLst/>
                        </a:rPr>
                        <a:t>Pressure</a:t>
                      </a:r>
                      <a:endParaRPr lang="en-US" sz="900">
                        <a:effectLst/>
                        <a:latin typeface="Arial" panose="020B0604020202020204" pitchFamily="34" charset="0"/>
                        <a:ea typeface="Arial" panose="020B0604020202020204" pitchFamily="34" charset="0"/>
                      </a:endParaRPr>
                    </a:p>
                  </a:txBody>
                  <a:tcPr marL="50552" marR="50552" marT="50552" marB="50552" anchor="ctr">
                    <a:solidFill>
                      <a:srgbClr val="FFFF00"/>
                    </a:solidFill>
                  </a:tcPr>
                </a:tc>
                <a:tc>
                  <a:txBody>
                    <a:bodyPr/>
                    <a:lstStyle/>
                    <a:p>
                      <a:pPr marL="0" marR="0">
                        <a:lnSpc>
                          <a:spcPct val="115000"/>
                        </a:lnSpc>
                        <a:spcBef>
                          <a:spcPts val="0"/>
                        </a:spcBef>
                        <a:spcAft>
                          <a:spcPts val="0"/>
                        </a:spcAft>
                      </a:pPr>
                      <a:r>
                        <a:rPr lang="en-US" sz="900" dirty="0">
                          <a:effectLst/>
                        </a:rPr>
                        <a:t>.93 – 2.00 kPa </a:t>
                      </a:r>
                      <a:endParaRPr lang="en-US" sz="900" dirty="0">
                        <a:effectLst/>
                        <a:latin typeface="Arial" panose="020B0604020202020204" pitchFamily="34" charset="0"/>
                        <a:ea typeface="Arial" panose="020B0604020202020204" pitchFamily="34" charset="0"/>
                      </a:endParaRPr>
                    </a:p>
                  </a:txBody>
                  <a:tcPr marL="50552" marR="50552" marT="50552" marB="50552" anchor="ctr">
                    <a:solidFill>
                      <a:srgbClr val="FFFF00"/>
                    </a:solidFill>
                  </a:tcPr>
                </a:tc>
                <a:extLst>
                  <a:ext uri="{0D108BD9-81ED-4DB2-BD59-A6C34878D82A}">
                    <a16:rowId xmlns:a16="http://schemas.microsoft.com/office/drawing/2014/main" val="406835680"/>
                  </a:ext>
                </a:extLst>
              </a:tr>
              <a:tr h="297370">
                <a:tc rowSpan="2">
                  <a:txBody>
                    <a:bodyPr/>
                    <a:lstStyle/>
                    <a:p>
                      <a:pPr marL="0" marR="0">
                        <a:lnSpc>
                          <a:spcPct val="115000"/>
                        </a:lnSpc>
                        <a:spcBef>
                          <a:spcPts val="0"/>
                        </a:spcBef>
                        <a:spcAft>
                          <a:spcPts val="0"/>
                        </a:spcAft>
                      </a:pPr>
                      <a:r>
                        <a:rPr lang="en-US" sz="900" dirty="0">
                          <a:effectLst/>
                        </a:rPr>
                        <a:t>Size</a:t>
                      </a:r>
                      <a:endParaRPr lang="en-US" sz="900" dirty="0">
                        <a:effectLst/>
                        <a:latin typeface="Arial" panose="020B0604020202020204" pitchFamily="34" charset="0"/>
                        <a:ea typeface="Arial" panose="020B0604020202020204" pitchFamily="34" charset="0"/>
                      </a:endParaRPr>
                    </a:p>
                  </a:txBody>
                  <a:tcPr marL="50552" marR="50552" marT="50552" marB="50552" anchor="ctr"/>
                </a:tc>
                <a:tc>
                  <a:txBody>
                    <a:bodyPr/>
                    <a:lstStyle/>
                    <a:p>
                      <a:pPr marL="0" marR="0">
                        <a:lnSpc>
                          <a:spcPct val="115000"/>
                        </a:lnSpc>
                        <a:spcBef>
                          <a:spcPts val="0"/>
                        </a:spcBef>
                        <a:spcAft>
                          <a:spcPts val="0"/>
                        </a:spcAft>
                      </a:pPr>
                      <a:r>
                        <a:rPr lang="en-US" sz="900">
                          <a:effectLst/>
                        </a:rPr>
                        <a:t>Weight</a:t>
                      </a:r>
                      <a:endParaRPr lang="en-US" sz="900">
                        <a:effectLst/>
                        <a:latin typeface="Arial" panose="020B0604020202020204" pitchFamily="34" charset="0"/>
                        <a:ea typeface="Arial" panose="020B0604020202020204" pitchFamily="34" charset="0"/>
                      </a:endParaRPr>
                    </a:p>
                  </a:txBody>
                  <a:tcPr marL="50552" marR="50552" marT="50552" marB="50552" anchor="ctr"/>
                </a:tc>
                <a:tc>
                  <a:txBody>
                    <a:bodyPr/>
                    <a:lstStyle/>
                    <a:p>
                      <a:pPr marL="0" marR="0">
                        <a:lnSpc>
                          <a:spcPct val="115000"/>
                        </a:lnSpc>
                        <a:spcBef>
                          <a:spcPts val="0"/>
                        </a:spcBef>
                        <a:spcAft>
                          <a:spcPts val="0"/>
                        </a:spcAft>
                      </a:pPr>
                      <a:r>
                        <a:rPr lang="en-US" sz="900">
                          <a:effectLst/>
                        </a:rPr>
                        <a:t>&lt; 5 Kg</a:t>
                      </a:r>
                      <a:endParaRPr lang="en-US" sz="900">
                        <a:effectLst/>
                        <a:latin typeface="Arial" panose="020B0604020202020204" pitchFamily="34" charset="0"/>
                        <a:ea typeface="Arial" panose="020B0604020202020204" pitchFamily="34" charset="0"/>
                      </a:endParaRPr>
                    </a:p>
                  </a:txBody>
                  <a:tcPr marL="50552" marR="50552" marT="50552" marB="50552" anchor="ctr"/>
                </a:tc>
                <a:extLst>
                  <a:ext uri="{0D108BD9-81ED-4DB2-BD59-A6C34878D82A}">
                    <a16:rowId xmlns:a16="http://schemas.microsoft.com/office/drawing/2014/main" val="3862143021"/>
                  </a:ext>
                </a:extLst>
              </a:tr>
              <a:tr h="297370">
                <a:tc vMerge="1">
                  <a:txBody>
                    <a:bodyPr/>
                    <a:lstStyle/>
                    <a:p>
                      <a:endParaRPr lang="en-US"/>
                    </a:p>
                  </a:txBody>
                  <a:tcPr/>
                </a:tc>
                <a:tc>
                  <a:txBody>
                    <a:bodyPr/>
                    <a:lstStyle/>
                    <a:p>
                      <a:pPr marL="0" marR="0">
                        <a:lnSpc>
                          <a:spcPct val="115000"/>
                        </a:lnSpc>
                        <a:spcBef>
                          <a:spcPts val="0"/>
                        </a:spcBef>
                        <a:spcAft>
                          <a:spcPts val="0"/>
                        </a:spcAft>
                      </a:pPr>
                      <a:r>
                        <a:rPr lang="en-US" sz="900">
                          <a:effectLst/>
                        </a:rPr>
                        <a:t>Volume</a:t>
                      </a:r>
                      <a:endParaRPr lang="en-US" sz="900">
                        <a:effectLst/>
                        <a:latin typeface="Arial" panose="020B0604020202020204" pitchFamily="34" charset="0"/>
                        <a:ea typeface="Arial" panose="020B0604020202020204" pitchFamily="34" charset="0"/>
                      </a:endParaRPr>
                    </a:p>
                  </a:txBody>
                  <a:tcPr marL="50552" marR="50552" marT="50552" marB="50552" anchor="ctr"/>
                </a:tc>
                <a:tc>
                  <a:txBody>
                    <a:bodyPr/>
                    <a:lstStyle/>
                    <a:p>
                      <a:pPr marL="0" marR="0">
                        <a:lnSpc>
                          <a:spcPct val="115000"/>
                        </a:lnSpc>
                        <a:spcBef>
                          <a:spcPts val="0"/>
                        </a:spcBef>
                        <a:spcAft>
                          <a:spcPts val="0"/>
                        </a:spcAft>
                      </a:pPr>
                      <a:r>
                        <a:rPr lang="en-US" sz="900">
                          <a:effectLst/>
                        </a:rPr>
                        <a:t>&lt; 50 cm</a:t>
                      </a:r>
                      <a:r>
                        <a:rPr lang="en-US" sz="900" baseline="30000">
                          <a:effectLst/>
                        </a:rPr>
                        <a:t>3</a:t>
                      </a:r>
                      <a:endParaRPr lang="en-US" sz="900">
                        <a:effectLst/>
                        <a:latin typeface="Arial" panose="020B0604020202020204" pitchFamily="34" charset="0"/>
                        <a:ea typeface="Arial" panose="020B0604020202020204" pitchFamily="34" charset="0"/>
                      </a:endParaRPr>
                    </a:p>
                  </a:txBody>
                  <a:tcPr marL="50552" marR="50552" marT="50552" marB="50552" anchor="ctr"/>
                </a:tc>
                <a:extLst>
                  <a:ext uri="{0D108BD9-81ED-4DB2-BD59-A6C34878D82A}">
                    <a16:rowId xmlns:a16="http://schemas.microsoft.com/office/drawing/2014/main" val="2522912292"/>
                  </a:ext>
                </a:extLst>
              </a:tr>
              <a:tr h="297370">
                <a:tc rowSpan="5">
                  <a:txBody>
                    <a:bodyPr/>
                    <a:lstStyle/>
                    <a:p>
                      <a:pPr marL="0" marR="0">
                        <a:lnSpc>
                          <a:spcPct val="115000"/>
                        </a:lnSpc>
                        <a:spcBef>
                          <a:spcPts val="0"/>
                        </a:spcBef>
                        <a:spcAft>
                          <a:spcPts val="0"/>
                        </a:spcAft>
                      </a:pPr>
                      <a:r>
                        <a:rPr lang="en-US" sz="900" dirty="0">
                          <a:effectLst/>
                        </a:rPr>
                        <a:t>Catheter</a:t>
                      </a:r>
                      <a:endParaRPr lang="en-US" sz="900" dirty="0">
                        <a:effectLst/>
                        <a:latin typeface="Arial" panose="020B0604020202020204" pitchFamily="34" charset="0"/>
                        <a:ea typeface="Arial" panose="020B0604020202020204" pitchFamily="34" charset="0"/>
                      </a:endParaRPr>
                    </a:p>
                  </a:txBody>
                  <a:tcPr marL="50552" marR="50552" marT="50552" marB="50552" anchor="ctr"/>
                </a:tc>
                <a:tc>
                  <a:txBody>
                    <a:bodyPr/>
                    <a:lstStyle/>
                    <a:p>
                      <a:pPr marL="0" marR="0">
                        <a:lnSpc>
                          <a:spcPct val="115000"/>
                        </a:lnSpc>
                        <a:spcBef>
                          <a:spcPts val="0"/>
                        </a:spcBef>
                        <a:spcAft>
                          <a:spcPts val="0"/>
                        </a:spcAft>
                      </a:pPr>
                      <a:r>
                        <a:rPr lang="en-US" sz="900" dirty="0">
                          <a:effectLst/>
                        </a:rPr>
                        <a:t>Diameter</a:t>
                      </a:r>
                      <a:endParaRPr lang="en-US" sz="900" dirty="0">
                        <a:effectLst/>
                        <a:latin typeface="Arial" panose="020B0604020202020204" pitchFamily="34" charset="0"/>
                        <a:ea typeface="Arial" panose="020B0604020202020204" pitchFamily="34" charset="0"/>
                      </a:endParaRPr>
                    </a:p>
                  </a:txBody>
                  <a:tcPr marL="50552" marR="50552" marT="50552" marB="50552" anchor="ctr"/>
                </a:tc>
                <a:tc>
                  <a:txBody>
                    <a:bodyPr/>
                    <a:lstStyle/>
                    <a:p>
                      <a:pPr marL="0" marR="0">
                        <a:lnSpc>
                          <a:spcPct val="115000"/>
                        </a:lnSpc>
                        <a:spcBef>
                          <a:spcPts val="0"/>
                        </a:spcBef>
                        <a:spcAft>
                          <a:spcPts val="0"/>
                        </a:spcAft>
                      </a:pPr>
                      <a:r>
                        <a:rPr lang="en-US" sz="900">
                          <a:effectLst/>
                        </a:rPr>
                        <a:t>3-5 mm</a:t>
                      </a:r>
                      <a:endParaRPr lang="en-US" sz="900">
                        <a:effectLst/>
                        <a:latin typeface="Arial" panose="020B0604020202020204" pitchFamily="34" charset="0"/>
                        <a:ea typeface="Arial" panose="020B0604020202020204" pitchFamily="34" charset="0"/>
                      </a:endParaRPr>
                    </a:p>
                  </a:txBody>
                  <a:tcPr marL="50552" marR="50552" marT="50552" marB="50552" anchor="ctr"/>
                </a:tc>
                <a:extLst>
                  <a:ext uri="{0D108BD9-81ED-4DB2-BD59-A6C34878D82A}">
                    <a16:rowId xmlns:a16="http://schemas.microsoft.com/office/drawing/2014/main" val="3692387525"/>
                  </a:ext>
                </a:extLst>
              </a:tr>
              <a:tr h="297370">
                <a:tc vMerge="1">
                  <a:txBody>
                    <a:bodyPr/>
                    <a:lstStyle/>
                    <a:p>
                      <a:endParaRPr lang="en-US"/>
                    </a:p>
                  </a:txBody>
                  <a:tcPr/>
                </a:tc>
                <a:tc>
                  <a:txBody>
                    <a:bodyPr/>
                    <a:lstStyle/>
                    <a:p>
                      <a:pPr marL="0" marR="0">
                        <a:lnSpc>
                          <a:spcPct val="115000"/>
                        </a:lnSpc>
                        <a:spcBef>
                          <a:spcPts val="0"/>
                        </a:spcBef>
                        <a:spcAft>
                          <a:spcPts val="0"/>
                        </a:spcAft>
                      </a:pPr>
                      <a:r>
                        <a:rPr lang="en-US" sz="900">
                          <a:effectLst/>
                        </a:rPr>
                        <a:t>Length</a:t>
                      </a:r>
                      <a:endParaRPr lang="en-US" sz="900">
                        <a:effectLst/>
                        <a:latin typeface="Arial" panose="020B0604020202020204" pitchFamily="34" charset="0"/>
                        <a:ea typeface="Arial" panose="020B0604020202020204" pitchFamily="34" charset="0"/>
                      </a:endParaRPr>
                    </a:p>
                  </a:txBody>
                  <a:tcPr marL="50552" marR="50552" marT="50552" marB="50552" anchor="ctr"/>
                </a:tc>
                <a:tc>
                  <a:txBody>
                    <a:bodyPr/>
                    <a:lstStyle/>
                    <a:p>
                      <a:pPr marL="0" marR="0">
                        <a:lnSpc>
                          <a:spcPct val="115000"/>
                        </a:lnSpc>
                        <a:spcBef>
                          <a:spcPts val="0"/>
                        </a:spcBef>
                        <a:spcAft>
                          <a:spcPts val="0"/>
                        </a:spcAft>
                      </a:pPr>
                      <a:r>
                        <a:rPr lang="en-US" sz="900">
                          <a:effectLst/>
                        </a:rPr>
                        <a:t>2 m</a:t>
                      </a:r>
                      <a:endParaRPr lang="en-US" sz="900">
                        <a:effectLst/>
                        <a:latin typeface="Arial" panose="020B0604020202020204" pitchFamily="34" charset="0"/>
                        <a:ea typeface="Arial" panose="020B0604020202020204" pitchFamily="34" charset="0"/>
                      </a:endParaRPr>
                    </a:p>
                  </a:txBody>
                  <a:tcPr marL="50552" marR="50552" marT="50552" marB="50552" anchor="ctr"/>
                </a:tc>
                <a:extLst>
                  <a:ext uri="{0D108BD9-81ED-4DB2-BD59-A6C34878D82A}">
                    <a16:rowId xmlns:a16="http://schemas.microsoft.com/office/drawing/2014/main" val="4182293956"/>
                  </a:ext>
                </a:extLst>
              </a:tr>
              <a:tr h="297370">
                <a:tc vMerge="1">
                  <a:txBody>
                    <a:bodyPr/>
                    <a:lstStyle/>
                    <a:p>
                      <a:endParaRPr lang="en-US"/>
                    </a:p>
                  </a:txBody>
                  <a:tcPr/>
                </a:tc>
                <a:tc>
                  <a:txBody>
                    <a:bodyPr/>
                    <a:lstStyle/>
                    <a:p>
                      <a:pPr marL="0" marR="0">
                        <a:lnSpc>
                          <a:spcPct val="115000"/>
                        </a:lnSpc>
                        <a:spcBef>
                          <a:spcPts val="0"/>
                        </a:spcBef>
                        <a:spcAft>
                          <a:spcPts val="0"/>
                        </a:spcAft>
                      </a:pPr>
                      <a:r>
                        <a:rPr lang="en-US" sz="900">
                          <a:effectLst/>
                        </a:rPr>
                        <a:t>Material</a:t>
                      </a:r>
                      <a:endParaRPr lang="en-US" sz="900">
                        <a:effectLst/>
                        <a:latin typeface="Arial" panose="020B0604020202020204" pitchFamily="34" charset="0"/>
                        <a:ea typeface="Arial" panose="020B0604020202020204" pitchFamily="34" charset="0"/>
                      </a:endParaRPr>
                    </a:p>
                  </a:txBody>
                  <a:tcPr marL="50552" marR="50552" marT="50552" marB="50552" anchor="ctr"/>
                </a:tc>
                <a:tc>
                  <a:txBody>
                    <a:bodyPr/>
                    <a:lstStyle/>
                    <a:p>
                      <a:pPr marL="0" marR="0">
                        <a:lnSpc>
                          <a:spcPct val="115000"/>
                        </a:lnSpc>
                        <a:spcBef>
                          <a:spcPts val="0"/>
                        </a:spcBef>
                        <a:spcAft>
                          <a:spcPts val="0"/>
                        </a:spcAft>
                      </a:pPr>
                      <a:r>
                        <a:rPr lang="en-US" sz="900">
                          <a:effectLst/>
                        </a:rPr>
                        <a:t>Biocompatible</a:t>
                      </a:r>
                      <a:endParaRPr lang="en-US" sz="900">
                        <a:effectLst/>
                        <a:latin typeface="Arial" panose="020B0604020202020204" pitchFamily="34" charset="0"/>
                        <a:ea typeface="Arial" panose="020B0604020202020204" pitchFamily="34" charset="0"/>
                      </a:endParaRPr>
                    </a:p>
                  </a:txBody>
                  <a:tcPr marL="50552" marR="50552" marT="50552" marB="50552" anchor="ctr"/>
                </a:tc>
                <a:extLst>
                  <a:ext uri="{0D108BD9-81ED-4DB2-BD59-A6C34878D82A}">
                    <a16:rowId xmlns:a16="http://schemas.microsoft.com/office/drawing/2014/main" val="855962190"/>
                  </a:ext>
                </a:extLst>
              </a:tr>
              <a:tr h="488082">
                <a:tc vMerge="1">
                  <a:txBody>
                    <a:bodyPr/>
                    <a:lstStyle/>
                    <a:p>
                      <a:endParaRPr lang="en-US"/>
                    </a:p>
                  </a:txBody>
                  <a:tcPr/>
                </a:tc>
                <a:tc>
                  <a:txBody>
                    <a:bodyPr/>
                    <a:lstStyle/>
                    <a:p>
                      <a:pPr marL="0" marR="0">
                        <a:lnSpc>
                          <a:spcPct val="115000"/>
                        </a:lnSpc>
                        <a:spcBef>
                          <a:spcPts val="0"/>
                        </a:spcBef>
                        <a:spcAft>
                          <a:spcPts val="0"/>
                        </a:spcAft>
                      </a:pPr>
                      <a:r>
                        <a:rPr lang="en-US" sz="900">
                          <a:effectLst/>
                        </a:rPr>
                        <a:t>Surgical Insertion Time</a:t>
                      </a:r>
                      <a:endParaRPr lang="en-US" sz="900">
                        <a:effectLst/>
                        <a:latin typeface="Arial" panose="020B0604020202020204" pitchFamily="34" charset="0"/>
                        <a:ea typeface="Arial" panose="020B0604020202020204" pitchFamily="34" charset="0"/>
                      </a:endParaRPr>
                    </a:p>
                  </a:txBody>
                  <a:tcPr marL="50552" marR="50552" marT="50552" marB="50552" anchor="ctr"/>
                </a:tc>
                <a:tc>
                  <a:txBody>
                    <a:bodyPr/>
                    <a:lstStyle/>
                    <a:p>
                      <a:pPr marL="0" marR="0">
                        <a:lnSpc>
                          <a:spcPct val="115000"/>
                        </a:lnSpc>
                        <a:spcBef>
                          <a:spcPts val="0"/>
                        </a:spcBef>
                        <a:spcAft>
                          <a:spcPts val="0"/>
                        </a:spcAft>
                      </a:pPr>
                      <a:r>
                        <a:rPr lang="en-US" sz="900">
                          <a:effectLst/>
                        </a:rPr>
                        <a:t>&lt; 30 minutes</a:t>
                      </a:r>
                      <a:endParaRPr lang="en-US" sz="900">
                        <a:effectLst/>
                        <a:latin typeface="Arial" panose="020B0604020202020204" pitchFamily="34" charset="0"/>
                        <a:ea typeface="Arial" panose="020B0604020202020204" pitchFamily="34" charset="0"/>
                      </a:endParaRPr>
                    </a:p>
                  </a:txBody>
                  <a:tcPr marL="50552" marR="50552" marT="50552" marB="50552" anchor="ctr"/>
                </a:tc>
                <a:extLst>
                  <a:ext uri="{0D108BD9-81ED-4DB2-BD59-A6C34878D82A}">
                    <a16:rowId xmlns:a16="http://schemas.microsoft.com/office/drawing/2014/main" val="2813049544"/>
                  </a:ext>
                </a:extLst>
              </a:tr>
              <a:tr h="297370">
                <a:tc vMerge="1">
                  <a:txBody>
                    <a:bodyPr/>
                    <a:lstStyle/>
                    <a:p>
                      <a:endParaRPr lang="en-US"/>
                    </a:p>
                  </a:txBody>
                  <a:tcPr/>
                </a:tc>
                <a:tc>
                  <a:txBody>
                    <a:bodyPr/>
                    <a:lstStyle/>
                    <a:p>
                      <a:pPr marL="0" marR="0">
                        <a:lnSpc>
                          <a:spcPct val="115000"/>
                        </a:lnSpc>
                        <a:spcBef>
                          <a:spcPts val="0"/>
                        </a:spcBef>
                        <a:spcAft>
                          <a:spcPts val="0"/>
                        </a:spcAft>
                      </a:pPr>
                      <a:r>
                        <a:rPr lang="en-US" sz="900">
                          <a:effectLst/>
                        </a:rPr>
                        <a:t>Compatibility Time</a:t>
                      </a:r>
                      <a:endParaRPr lang="en-US" sz="900">
                        <a:effectLst/>
                        <a:latin typeface="Arial" panose="020B0604020202020204" pitchFamily="34" charset="0"/>
                        <a:ea typeface="Arial" panose="020B0604020202020204" pitchFamily="34" charset="0"/>
                      </a:endParaRPr>
                    </a:p>
                  </a:txBody>
                  <a:tcPr marL="50552" marR="50552" marT="50552" marB="50552" anchor="ctr"/>
                </a:tc>
                <a:tc>
                  <a:txBody>
                    <a:bodyPr/>
                    <a:lstStyle/>
                    <a:p>
                      <a:pPr marL="0" marR="0">
                        <a:lnSpc>
                          <a:spcPct val="115000"/>
                        </a:lnSpc>
                        <a:spcBef>
                          <a:spcPts val="0"/>
                        </a:spcBef>
                        <a:spcAft>
                          <a:spcPts val="0"/>
                        </a:spcAft>
                      </a:pPr>
                      <a:r>
                        <a:rPr lang="en-US" sz="900">
                          <a:effectLst/>
                        </a:rPr>
                        <a:t>&gt; 1 week</a:t>
                      </a:r>
                      <a:endParaRPr lang="en-US" sz="900">
                        <a:effectLst/>
                        <a:latin typeface="Arial" panose="020B0604020202020204" pitchFamily="34" charset="0"/>
                        <a:ea typeface="Arial" panose="020B0604020202020204" pitchFamily="34" charset="0"/>
                      </a:endParaRPr>
                    </a:p>
                  </a:txBody>
                  <a:tcPr marL="50552" marR="50552" marT="50552" marB="50552" anchor="ctr"/>
                </a:tc>
                <a:extLst>
                  <a:ext uri="{0D108BD9-81ED-4DB2-BD59-A6C34878D82A}">
                    <a16:rowId xmlns:a16="http://schemas.microsoft.com/office/drawing/2014/main" val="1275047070"/>
                  </a:ext>
                </a:extLst>
              </a:tr>
              <a:tr h="297370">
                <a:tc rowSpan="2">
                  <a:txBody>
                    <a:bodyPr/>
                    <a:lstStyle/>
                    <a:p>
                      <a:pPr marL="0" marR="0">
                        <a:lnSpc>
                          <a:spcPct val="115000"/>
                        </a:lnSpc>
                        <a:spcBef>
                          <a:spcPts val="0"/>
                        </a:spcBef>
                        <a:spcAft>
                          <a:spcPts val="0"/>
                        </a:spcAft>
                      </a:pPr>
                      <a:r>
                        <a:rPr lang="en-US" sz="900" dirty="0">
                          <a:effectLst/>
                        </a:rPr>
                        <a:t>User interface</a:t>
                      </a:r>
                      <a:endParaRPr lang="en-US" sz="900" dirty="0">
                        <a:effectLst/>
                        <a:latin typeface="Arial" panose="020B0604020202020204" pitchFamily="34" charset="0"/>
                        <a:ea typeface="Arial" panose="020B0604020202020204" pitchFamily="34" charset="0"/>
                      </a:endParaRPr>
                    </a:p>
                  </a:txBody>
                  <a:tcPr marL="50552" marR="50552" marT="50552" marB="50552" anchor="ctr">
                    <a:solidFill>
                      <a:srgbClr val="FFFF00"/>
                    </a:solidFill>
                  </a:tcPr>
                </a:tc>
                <a:tc>
                  <a:txBody>
                    <a:bodyPr/>
                    <a:lstStyle/>
                    <a:p>
                      <a:pPr marL="0" marR="0">
                        <a:lnSpc>
                          <a:spcPct val="115000"/>
                        </a:lnSpc>
                        <a:spcBef>
                          <a:spcPts val="0"/>
                        </a:spcBef>
                        <a:spcAft>
                          <a:spcPts val="0"/>
                        </a:spcAft>
                      </a:pPr>
                      <a:r>
                        <a:rPr lang="en-US" sz="900">
                          <a:effectLst/>
                        </a:rPr>
                        <a:t>Flow rate display</a:t>
                      </a:r>
                      <a:endParaRPr lang="en-US" sz="900">
                        <a:effectLst/>
                        <a:latin typeface="Arial" panose="020B0604020202020204" pitchFamily="34" charset="0"/>
                        <a:ea typeface="Arial" panose="020B0604020202020204" pitchFamily="34" charset="0"/>
                      </a:endParaRPr>
                    </a:p>
                  </a:txBody>
                  <a:tcPr marL="50552" marR="50552" marT="50552" marB="50552" anchor="ctr"/>
                </a:tc>
                <a:tc>
                  <a:txBody>
                    <a:bodyPr/>
                    <a:lstStyle/>
                    <a:p>
                      <a:pPr marL="0" marR="0">
                        <a:lnSpc>
                          <a:spcPct val="115000"/>
                        </a:lnSpc>
                        <a:spcBef>
                          <a:spcPts val="0"/>
                        </a:spcBef>
                        <a:spcAft>
                          <a:spcPts val="0"/>
                        </a:spcAft>
                      </a:pPr>
                      <a:r>
                        <a:rPr lang="en-US" sz="900">
                          <a:effectLst/>
                        </a:rPr>
                        <a:t>LED screen</a:t>
                      </a:r>
                      <a:endParaRPr lang="en-US" sz="900">
                        <a:effectLst/>
                        <a:latin typeface="Arial" panose="020B0604020202020204" pitchFamily="34" charset="0"/>
                        <a:ea typeface="Arial" panose="020B0604020202020204" pitchFamily="34" charset="0"/>
                      </a:endParaRPr>
                    </a:p>
                  </a:txBody>
                  <a:tcPr marL="50552" marR="50552" marT="50552" marB="50552" anchor="ctr"/>
                </a:tc>
                <a:extLst>
                  <a:ext uri="{0D108BD9-81ED-4DB2-BD59-A6C34878D82A}">
                    <a16:rowId xmlns:a16="http://schemas.microsoft.com/office/drawing/2014/main" val="350266034"/>
                  </a:ext>
                </a:extLst>
              </a:tr>
              <a:tr h="488082">
                <a:tc vMerge="1">
                  <a:txBody>
                    <a:bodyPr/>
                    <a:lstStyle/>
                    <a:p>
                      <a:endParaRPr lang="en-US"/>
                    </a:p>
                  </a:txBody>
                  <a:tcPr/>
                </a:tc>
                <a:tc>
                  <a:txBody>
                    <a:bodyPr/>
                    <a:lstStyle/>
                    <a:p>
                      <a:pPr marL="0" marR="0">
                        <a:lnSpc>
                          <a:spcPct val="115000"/>
                        </a:lnSpc>
                        <a:spcBef>
                          <a:spcPts val="0"/>
                        </a:spcBef>
                        <a:spcAft>
                          <a:spcPts val="0"/>
                        </a:spcAft>
                      </a:pPr>
                      <a:r>
                        <a:rPr lang="en-US" sz="900" dirty="0">
                          <a:effectLst/>
                        </a:rPr>
                        <a:t>Alert for dangerous measurements</a:t>
                      </a:r>
                      <a:endParaRPr lang="en-US" sz="900" dirty="0">
                        <a:effectLst/>
                        <a:latin typeface="Arial" panose="020B0604020202020204" pitchFamily="34" charset="0"/>
                        <a:ea typeface="Arial" panose="020B0604020202020204" pitchFamily="34" charset="0"/>
                      </a:endParaRPr>
                    </a:p>
                  </a:txBody>
                  <a:tcPr marL="50552" marR="50552" marT="50552" marB="50552" anchor="ctr">
                    <a:solidFill>
                      <a:srgbClr val="FFFF00"/>
                    </a:solidFill>
                  </a:tcPr>
                </a:tc>
                <a:tc>
                  <a:txBody>
                    <a:bodyPr/>
                    <a:lstStyle/>
                    <a:p>
                      <a:pPr marL="0" marR="0">
                        <a:lnSpc>
                          <a:spcPct val="115000"/>
                        </a:lnSpc>
                        <a:spcBef>
                          <a:spcPts val="0"/>
                        </a:spcBef>
                        <a:spcAft>
                          <a:spcPts val="0"/>
                        </a:spcAft>
                      </a:pPr>
                      <a:r>
                        <a:rPr lang="en-US" sz="900" dirty="0">
                          <a:effectLst/>
                        </a:rPr>
                        <a:t>Loud alert and/or mobile notification</a:t>
                      </a:r>
                      <a:endParaRPr lang="en-US" sz="900" dirty="0">
                        <a:effectLst/>
                        <a:latin typeface="Arial" panose="020B0604020202020204" pitchFamily="34" charset="0"/>
                        <a:ea typeface="Arial" panose="020B0604020202020204" pitchFamily="34" charset="0"/>
                      </a:endParaRPr>
                    </a:p>
                  </a:txBody>
                  <a:tcPr marL="50552" marR="50552" marT="50552" marB="50552" anchor="ctr">
                    <a:solidFill>
                      <a:srgbClr val="FFFF00"/>
                    </a:solidFill>
                  </a:tcPr>
                </a:tc>
                <a:extLst>
                  <a:ext uri="{0D108BD9-81ED-4DB2-BD59-A6C34878D82A}">
                    <a16:rowId xmlns:a16="http://schemas.microsoft.com/office/drawing/2014/main" val="3129532183"/>
                  </a:ext>
                </a:extLst>
              </a:tr>
              <a:tr h="488082">
                <a:tc rowSpan="2">
                  <a:txBody>
                    <a:bodyPr/>
                    <a:lstStyle/>
                    <a:p>
                      <a:pPr marL="0" marR="0">
                        <a:lnSpc>
                          <a:spcPct val="115000"/>
                        </a:lnSpc>
                        <a:spcBef>
                          <a:spcPts val="0"/>
                        </a:spcBef>
                        <a:spcAft>
                          <a:spcPts val="0"/>
                        </a:spcAft>
                      </a:pPr>
                      <a:r>
                        <a:rPr lang="en-US" sz="900">
                          <a:effectLst/>
                        </a:rPr>
                        <a:t>Fluid Data Acquisition</a:t>
                      </a:r>
                      <a:endParaRPr lang="en-US" sz="900">
                        <a:effectLst/>
                        <a:latin typeface="Arial" panose="020B0604020202020204" pitchFamily="34" charset="0"/>
                        <a:ea typeface="Arial" panose="020B0604020202020204" pitchFamily="34" charset="0"/>
                      </a:endParaRPr>
                    </a:p>
                  </a:txBody>
                  <a:tcPr marL="50552" marR="50552" marT="50552" marB="50552" anchor="ctr"/>
                </a:tc>
                <a:tc>
                  <a:txBody>
                    <a:bodyPr/>
                    <a:lstStyle/>
                    <a:p>
                      <a:pPr marL="0" marR="0">
                        <a:lnSpc>
                          <a:spcPct val="115000"/>
                        </a:lnSpc>
                        <a:spcBef>
                          <a:spcPts val="0"/>
                        </a:spcBef>
                        <a:spcAft>
                          <a:spcPts val="0"/>
                        </a:spcAft>
                      </a:pPr>
                      <a:r>
                        <a:rPr lang="en-US" sz="900">
                          <a:effectLst/>
                        </a:rPr>
                        <a:t>Flow rate</a:t>
                      </a:r>
                      <a:endParaRPr lang="en-US" sz="900">
                        <a:effectLst/>
                        <a:latin typeface="Arial" panose="020B0604020202020204" pitchFamily="34" charset="0"/>
                        <a:ea typeface="Arial" panose="020B0604020202020204" pitchFamily="34" charset="0"/>
                      </a:endParaRPr>
                    </a:p>
                  </a:txBody>
                  <a:tcPr marL="50552" marR="50552" marT="50552" marB="50552" anchor="ctr"/>
                </a:tc>
                <a:tc>
                  <a:txBody>
                    <a:bodyPr/>
                    <a:lstStyle/>
                    <a:p>
                      <a:pPr marL="0" marR="0">
                        <a:lnSpc>
                          <a:spcPct val="115000"/>
                        </a:lnSpc>
                        <a:spcBef>
                          <a:spcPts val="0"/>
                        </a:spcBef>
                        <a:spcAft>
                          <a:spcPts val="0"/>
                        </a:spcAft>
                      </a:pPr>
                      <a:r>
                        <a:rPr lang="en-US" sz="900">
                          <a:effectLst/>
                        </a:rPr>
                        <a:t>100 mHz sampling rate</a:t>
                      </a:r>
                      <a:endParaRPr lang="en-US" sz="900">
                        <a:effectLst/>
                        <a:latin typeface="Arial" panose="020B0604020202020204" pitchFamily="34" charset="0"/>
                        <a:ea typeface="Arial" panose="020B0604020202020204" pitchFamily="34" charset="0"/>
                      </a:endParaRPr>
                    </a:p>
                  </a:txBody>
                  <a:tcPr marL="50552" marR="50552" marT="50552" marB="50552" anchor="ctr"/>
                </a:tc>
                <a:extLst>
                  <a:ext uri="{0D108BD9-81ED-4DB2-BD59-A6C34878D82A}">
                    <a16:rowId xmlns:a16="http://schemas.microsoft.com/office/drawing/2014/main" val="2709775119"/>
                  </a:ext>
                </a:extLst>
              </a:tr>
              <a:tr h="488082">
                <a:tc vMerge="1">
                  <a:txBody>
                    <a:bodyPr/>
                    <a:lstStyle/>
                    <a:p>
                      <a:endParaRPr lang="en-US"/>
                    </a:p>
                  </a:txBody>
                  <a:tcPr/>
                </a:tc>
                <a:tc>
                  <a:txBody>
                    <a:bodyPr/>
                    <a:lstStyle/>
                    <a:p>
                      <a:pPr marL="0" marR="0">
                        <a:lnSpc>
                          <a:spcPct val="115000"/>
                        </a:lnSpc>
                        <a:spcBef>
                          <a:spcPts val="0"/>
                        </a:spcBef>
                        <a:spcAft>
                          <a:spcPts val="0"/>
                        </a:spcAft>
                      </a:pPr>
                      <a:r>
                        <a:rPr lang="en-US" sz="900">
                          <a:effectLst/>
                        </a:rPr>
                        <a:t>Ion concentrations in CSF </a:t>
                      </a:r>
                      <a:endParaRPr lang="en-US" sz="900">
                        <a:effectLst/>
                        <a:latin typeface="Arial" panose="020B0604020202020204" pitchFamily="34" charset="0"/>
                        <a:ea typeface="Arial" panose="020B0604020202020204" pitchFamily="34" charset="0"/>
                      </a:endParaRPr>
                    </a:p>
                  </a:txBody>
                  <a:tcPr marL="50552" marR="50552" marT="50552" marB="50552" anchor="ctr"/>
                </a:tc>
                <a:tc>
                  <a:txBody>
                    <a:bodyPr/>
                    <a:lstStyle/>
                    <a:p>
                      <a:pPr marL="0" marR="0">
                        <a:lnSpc>
                          <a:spcPct val="115000"/>
                        </a:lnSpc>
                        <a:spcBef>
                          <a:spcPts val="0"/>
                        </a:spcBef>
                        <a:spcAft>
                          <a:spcPts val="0"/>
                        </a:spcAft>
                      </a:pPr>
                      <a:r>
                        <a:rPr lang="en-US" sz="900">
                          <a:effectLst/>
                        </a:rPr>
                        <a:t>100 mHz sampling rate</a:t>
                      </a:r>
                      <a:endParaRPr lang="en-US" sz="900">
                        <a:effectLst/>
                        <a:latin typeface="Arial" panose="020B0604020202020204" pitchFamily="34" charset="0"/>
                        <a:ea typeface="Arial" panose="020B0604020202020204" pitchFamily="34" charset="0"/>
                      </a:endParaRPr>
                    </a:p>
                  </a:txBody>
                  <a:tcPr marL="50552" marR="50552" marT="50552" marB="50552" anchor="ctr"/>
                </a:tc>
                <a:extLst>
                  <a:ext uri="{0D108BD9-81ED-4DB2-BD59-A6C34878D82A}">
                    <a16:rowId xmlns:a16="http://schemas.microsoft.com/office/drawing/2014/main" val="3272697762"/>
                  </a:ext>
                </a:extLst>
              </a:tr>
              <a:tr h="317829">
                <a:tc rowSpan="2">
                  <a:txBody>
                    <a:bodyPr/>
                    <a:lstStyle/>
                    <a:p>
                      <a:pPr marL="0" marR="0">
                        <a:lnSpc>
                          <a:spcPct val="115000"/>
                        </a:lnSpc>
                        <a:spcBef>
                          <a:spcPts val="0"/>
                        </a:spcBef>
                        <a:spcAft>
                          <a:spcPts val="0"/>
                        </a:spcAft>
                      </a:pPr>
                      <a:r>
                        <a:rPr lang="en-US" sz="900">
                          <a:effectLst/>
                        </a:rPr>
                        <a:t>Drainage Control</a:t>
                      </a:r>
                      <a:endParaRPr lang="en-US" sz="900">
                        <a:effectLst/>
                        <a:latin typeface="Arial" panose="020B0604020202020204" pitchFamily="34" charset="0"/>
                        <a:ea typeface="Arial" panose="020B0604020202020204" pitchFamily="34" charset="0"/>
                      </a:endParaRPr>
                    </a:p>
                  </a:txBody>
                  <a:tcPr marL="50552" marR="50552" marT="50552" marB="50552" anchor="ctr"/>
                </a:tc>
                <a:tc>
                  <a:txBody>
                    <a:bodyPr/>
                    <a:lstStyle/>
                    <a:p>
                      <a:pPr marL="0" marR="0">
                        <a:lnSpc>
                          <a:spcPct val="115000"/>
                        </a:lnSpc>
                        <a:spcBef>
                          <a:spcPts val="0"/>
                        </a:spcBef>
                        <a:spcAft>
                          <a:spcPts val="0"/>
                        </a:spcAft>
                      </a:pPr>
                      <a:r>
                        <a:rPr lang="en-US" sz="900">
                          <a:effectLst/>
                        </a:rPr>
                        <a:t>Flow rate control</a:t>
                      </a:r>
                      <a:endParaRPr lang="en-US" sz="900">
                        <a:effectLst/>
                        <a:latin typeface="Arial" panose="020B0604020202020204" pitchFamily="34" charset="0"/>
                        <a:ea typeface="Arial" panose="020B0604020202020204" pitchFamily="34" charset="0"/>
                      </a:endParaRPr>
                    </a:p>
                  </a:txBody>
                  <a:tcPr marL="50552" marR="50552" marT="50552" marB="50552" anchor="ctr"/>
                </a:tc>
                <a:tc>
                  <a:txBody>
                    <a:bodyPr/>
                    <a:lstStyle/>
                    <a:p>
                      <a:pPr marL="0" marR="0">
                        <a:lnSpc>
                          <a:spcPct val="115000"/>
                        </a:lnSpc>
                        <a:spcBef>
                          <a:spcPts val="0"/>
                        </a:spcBef>
                        <a:spcAft>
                          <a:spcPts val="0"/>
                        </a:spcAft>
                      </a:pPr>
                      <a:r>
                        <a:rPr lang="en-US" sz="900">
                          <a:effectLst/>
                        </a:rPr>
                        <a:t>0.2-0.4 mL/min</a:t>
                      </a:r>
                      <a:endParaRPr lang="en-US" sz="900">
                        <a:effectLst/>
                        <a:latin typeface="Arial" panose="020B0604020202020204" pitchFamily="34" charset="0"/>
                        <a:ea typeface="Arial" panose="020B0604020202020204" pitchFamily="34" charset="0"/>
                      </a:endParaRPr>
                    </a:p>
                  </a:txBody>
                  <a:tcPr marL="50552" marR="50552" marT="50552" marB="50552" anchor="ctr"/>
                </a:tc>
                <a:extLst>
                  <a:ext uri="{0D108BD9-81ED-4DB2-BD59-A6C34878D82A}">
                    <a16:rowId xmlns:a16="http://schemas.microsoft.com/office/drawing/2014/main" val="433336256"/>
                  </a:ext>
                </a:extLst>
              </a:tr>
              <a:tr h="488082">
                <a:tc vMerge="1">
                  <a:txBody>
                    <a:bodyPr/>
                    <a:lstStyle/>
                    <a:p>
                      <a:endParaRPr lang="en-US"/>
                    </a:p>
                  </a:txBody>
                  <a:tcPr/>
                </a:tc>
                <a:tc>
                  <a:txBody>
                    <a:bodyPr/>
                    <a:lstStyle/>
                    <a:p>
                      <a:pPr marL="0" marR="0">
                        <a:lnSpc>
                          <a:spcPct val="115000"/>
                        </a:lnSpc>
                        <a:spcBef>
                          <a:spcPts val="0"/>
                        </a:spcBef>
                        <a:spcAft>
                          <a:spcPts val="0"/>
                        </a:spcAft>
                      </a:pPr>
                      <a:r>
                        <a:rPr lang="en-US" sz="900">
                          <a:effectLst/>
                        </a:rPr>
                        <a:t>External pressure control</a:t>
                      </a:r>
                      <a:endParaRPr lang="en-US" sz="900">
                        <a:effectLst/>
                        <a:latin typeface="Arial" panose="020B0604020202020204" pitchFamily="34" charset="0"/>
                        <a:ea typeface="Arial" panose="020B0604020202020204" pitchFamily="34" charset="0"/>
                      </a:endParaRPr>
                    </a:p>
                  </a:txBody>
                  <a:tcPr marL="50552" marR="50552" marT="50552" marB="50552" anchor="ctr"/>
                </a:tc>
                <a:tc>
                  <a:txBody>
                    <a:bodyPr/>
                    <a:lstStyle/>
                    <a:p>
                      <a:pPr marL="0" marR="0">
                        <a:lnSpc>
                          <a:spcPct val="115000"/>
                        </a:lnSpc>
                        <a:spcBef>
                          <a:spcPts val="0"/>
                        </a:spcBef>
                        <a:spcAft>
                          <a:spcPts val="0"/>
                        </a:spcAft>
                      </a:pPr>
                      <a:r>
                        <a:rPr lang="en-US" sz="900">
                          <a:effectLst/>
                        </a:rPr>
                        <a:t>1.33 - 4.00 kPa</a:t>
                      </a:r>
                      <a:endParaRPr lang="en-US" sz="900">
                        <a:effectLst/>
                        <a:latin typeface="Arial" panose="020B0604020202020204" pitchFamily="34" charset="0"/>
                        <a:ea typeface="Arial" panose="020B0604020202020204" pitchFamily="34" charset="0"/>
                      </a:endParaRPr>
                    </a:p>
                  </a:txBody>
                  <a:tcPr marL="50552" marR="50552" marT="50552" marB="50552" anchor="ctr"/>
                </a:tc>
                <a:extLst>
                  <a:ext uri="{0D108BD9-81ED-4DB2-BD59-A6C34878D82A}">
                    <a16:rowId xmlns:a16="http://schemas.microsoft.com/office/drawing/2014/main" val="2105031825"/>
                  </a:ext>
                </a:extLst>
              </a:tr>
              <a:tr h="330054">
                <a:tc rowSpan="2">
                  <a:txBody>
                    <a:bodyPr/>
                    <a:lstStyle/>
                    <a:p>
                      <a:pPr marL="0" marR="0">
                        <a:lnSpc>
                          <a:spcPct val="115000"/>
                        </a:lnSpc>
                        <a:spcBef>
                          <a:spcPts val="0"/>
                        </a:spcBef>
                        <a:spcAft>
                          <a:spcPts val="0"/>
                        </a:spcAft>
                      </a:pPr>
                      <a:r>
                        <a:rPr lang="en-US" sz="900" dirty="0">
                          <a:effectLst/>
                        </a:rPr>
                        <a:t>Patient Monitoring</a:t>
                      </a:r>
                      <a:endParaRPr lang="en-US" sz="900" dirty="0">
                        <a:effectLst/>
                        <a:latin typeface="Arial" panose="020B0604020202020204" pitchFamily="34" charset="0"/>
                        <a:ea typeface="Arial" panose="020B0604020202020204" pitchFamily="34" charset="0"/>
                      </a:endParaRPr>
                    </a:p>
                  </a:txBody>
                  <a:tcPr marL="50552" marR="50552" marT="50552" marB="50552" anchor="ctr">
                    <a:solidFill>
                      <a:srgbClr val="FFFF00"/>
                    </a:solidFill>
                  </a:tcPr>
                </a:tc>
                <a:tc>
                  <a:txBody>
                    <a:bodyPr/>
                    <a:lstStyle/>
                    <a:p>
                      <a:pPr marL="0" marR="0">
                        <a:lnSpc>
                          <a:spcPct val="115000"/>
                        </a:lnSpc>
                        <a:spcBef>
                          <a:spcPts val="0"/>
                        </a:spcBef>
                        <a:spcAft>
                          <a:spcPts val="0"/>
                        </a:spcAft>
                      </a:pPr>
                      <a:r>
                        <a:rPr lang="en-US" sz="900">
                          <a:effectLst/>
                        </a:rPr>
                        <a:t>General Movement</a:t>
                      </a:r>
                      <a:endParaRPr lang="en-US" sz="900">
                        <a:effectLst/>
                        <a:latin typeface="Arial" panose="020B0604020202020204" pitchFamily="34" charset="0"/>
                        <a:ea typeface="Arial" panose="020B0604020202020204" pitchFamily="34" charset="0"/>
                      </a:endParaRPr>
                    </a:p>
                  </a:txBody>
                  <a:tcPr marL="50552" marR="50552" marT="50552" marB="50552" anchor="ctr"/>
                </a:tc>
                <a:tc>
                  <a:txBody>
                    <a:bodyPr/>
                    <a:lstStyle/>
                    <a:p>
                      <a:pPr marL="0" marR="0">
                        <a:lnSpc>
                          <a:spcPct val="115000"/>
                        </a:lnSpc>
                        <a:spcBef>
                          <a:spcPts val="0"/>
                        </a:spcBef>
                        <a:spcAft>
                          <a:spcPts val="0"/>
                        </a:spcAft>
                      </a:pPr>
                      <a:r>
                        <a:rPr lang="en-US" sz="900">
                          <a:effectLst/>
                        </a:rPr>
                        <a:t>10 mHz sampling rate</a:t>
                      </a:r>
                      <a:endParaRPr lang="en-US" sz="900">
                        <a:effectLst/>
                        <a:latin typeface="Arial" panose="020B0604020202020204" pitchFamily="34" charset="0"/>
                        <a:ea typeface="Arial" panose="020B0604020202020204" pitchFamily="34" charset="0"/>
                      </a:endParaRPr>
                    </a:p>
                  </a:txBody>
                  <a:tcPr marL="50552" marR="50552" marT="50552" marB="50552" anchor="ctr"/>
                </a:tc>
                <a:extLst>
                  <a:ext uri="{0D108BD9-81ED-4DB2-BD59-A6C34878D82A}">
                    <a16:rowId xmlns:a16="http://schemas.microsoft.com/office/drawing/2014/main" val="2844565698"/>
                  </a:ext>
                </a:extLst>
              </a:tr>
              <a:tr h="488082">
                <a:tc vMerge="1">
                  <a:txBody>
                    <a:bodyPr/>
                    <a:lstStyle/>
                    <a:p>
                      <a:endParaRPr lang="en-US"/>
                    </a:p>
                  </a:txBody>
                  <a:tcPr/>
                </a:tc>
                <a:tc>
                  <a:txBody>
                    <a:bodyPr/>
                    <a:lstStyle/>
                    <a:p>
                      <a:pPr marL="0" marR="0">
                        <a:lnSpc>
                          <a:spcPct val="115000"/>
                        </a:lnSpc>
                        <a:spcBef>
                          <a:spcPts val="0"/>
                        </a:spcBef>
                        <a:spcAft>
                          <a:spcPts val="0"/>
                        </a:spcAft>
                      </a:pPr>
                      <a:r>
                        <a:rPr lang="en-US" sz="900" dirty="0">
                          <a:effectLst/>
                        </a:rPr>
                        <a:t>Head movement and position</a:t>
                      </a:r>
                      <a:endParaRPr lang="en-US" sz="900" dirty="0">
                        <a:effectLst/>
                        <a:latin typeface="Arial" panose="020B0604020202020204" pitchFamily="34" charset="0"/>
                        <a:ea typeface="Arial" panose="020B0604020202020204" pitchFamily="34" charset="0"/>
                      </a:endParaRPr>
                    </a:p>
                  </a:txBody>
                  <a:tcPr marL="50552" marR="50552" marT="50552" marB="50552" anchor="ctr">
                    <a:solidFill>
                      <a:srgbClr val="FFFF00"/>
                    </a:solidFill>
                  </a:tcPr>
                </a:tc>
                <a:tc>
                  <a:txBody>
                    <a:bodyPr/>
                    <a:lstStyle/>
                    <a:p>
                      <a:pPr marL="0" marR="0">
                        <a:lnSpc>
                          <a:spcPct val="115000"/>
                        </a:lnSpc>
                        <a:spcBef>
                          <a:spcPts val="0"/>
                        </a:spcBef>
                        <a:spcAft>
                          <a:spcPts val="0"/>
                        </a:spcAft>
                      </a:pPr>
                      <a:r>
                        <a:rPr lang="en-US" sz="900" dirty="0">
                          <a:effectLst/>
                        </a:rPr>
                        <a:t>10 </a:t>
                      </a:r>
                      <a:r>
                        <a:rPr lang="en-US" sz="900" dirty="0" err="1">
                          <a:effectLst/>
                        </a:rPr>
                        <a:t>mHz</a:t>
                      </a:r>
                      <a:r>
                        <a:rPr lang="en-US" sz="900" dirty="0">
                          <a:effectLst/>
                        </a:rPr>
                        <a:t> sampling rate</a:t>
                      </a:r>
                      <a:endParaRPr lang="en-US" sz="900" dirty="0">
                        <a:effectLst/>
                        <a:latin typeface="Arial" panose="020B0604020202020204" pitchFamily="34" charset="0"/>
                        <a:ea typeface="Arial" panose="020B0604020202020204" pitchFamily="34" charset="0"/>
                      </a:endParaRPr>
                    </a:p>
                  </a:txBody>
                  <a:tcPr marL="50552" marR="50552" marT="50552" marB="50552" anchor="ctr">
                    <a:solidFill>
                      <a:srgbClr val="FFFF00"/>
                    </a:solidFill>
                  </a:tcPr>
                </a:tc>
                <a:extLst>
                  <a:ext uri="{0D108BD9-81ED-4DB2-BD59-A6C34878D82A}">
                    <a16:rowId xmlns:a16="http://schemas.microsoft.com/office/drawing/2014/main" val="2321302409"/>
                  </a:ext>
                </a:extLst>
              </a:tr>
            </a:tbl>
          </a:graphicData>
        </a:graphic>
      </p:graphicFrame>
      <p:graphicFrame>
        <p:nvGraphicFramePr>
          <p:cNvPr id="6" name="Table 5">
            <a:extLst>
              <a:ext uri="{FF2B5EF4-FFF2-40B4-BE49-F238E27FC236}">
                <a16:creationId xmlns:a16="http://schemas.microsoft.com/office/drawing/2014/main" id="{D358002C-5855-4870-9386-AB01DF20F0C3}"/>
              </a:ext>
            </a:extLst>
          </p:cNvPr>
          <p:cNvGraphicFramePr>
            <a:graphicFrameLocks noGrp="1"/>
          </p:cNvGraphicFramePr>
          <p:nvPr>
            <p:extLst>
              <p:ext uri="{D42A27DB-BD31-4B8C-83A1-F6EECF244321}">
                <p14:modId xmlns:p14="http://schemas.microsoft.com/office/powerpoint/2010/main" val="2172984438"/>
              </p:ext>
            </p:extLst>
          </p:nvPr>
        </p:nvGraphicFramePr>
        <p:xfrm>
          <a:off x="439719" y="1554582"/>
          <a:ext cx="5440086" cy="664909"/>
        </p:xfrm>
        <a:graphic>
          <a:graphicData uri="http://schemas.openxmlformats.org/drawingml/2006/table">
            <a:tbl>
              <a:tblPr>
                <a:tableStyleId>{5C22544A-7EE6-4342-B048-85BDC9FD1C3A}</a:tableStyleId>
              </a:tblPr>
              <a:tblGrid>
                <a:gridCol w="1813362">
                  <a:extLst>
                    <a:ext uri="{9D8B030D-6E8A-4147-A177-3AD203B41FA5}">
                      <a16:colId xmlns:a16="http://schemas.microsoft.com/office/drawing/2014/main" val="49379275"/>
                    </a:ext>
                  </a:extLst>
                </a:gridCol>
                <a:gridCol w="1813362">
                  <a:extLst>
                    <a:ext uri="{9D8B030D-6E8A-4147-A177-3AD203B41FA5}">
                      <a16:colId xmlns:a16="http://schemas.microsoft.com/office/drawing/2014/main" val="1734109113"/>
                    </a:ext>
                  </a:extLst>
                </a:gridCol>
                <a:gridCol w="1813362">
                  <a:extLst>
                    <a:ext uri="{9D8B030D-6E8A-4147-A177-3AD203B41FA5}">
                      <a16:colId xmlns:a16="http://schemas.microsoft.com/office/drawing/2014/main" val="4279022694"/>
                    </a:ext>
                  </a:extLst>
                </a:gridCol>
              </a:tblGrid>
              <a:tr h="574825">
                <a:tc>
                  <a:txBody>
                    <a:bodyPr/>
                    <a:lstStyle/>
                    <a:p>
                      <a:pPr marL="0" marR="0">
                        <a:lnSpc>
                          <a:spcPct val="115000"/>
                        </a:lnSpc>
                        <a:spcBef>
                          <a:spcPts val="0"/>
                        </a:spcBef>
                        <a:spcAft>
                          <a:spcPts val="0"/>
                        </a:spcAft>
                      </a:pPr>
                      <a:r>
                        <a:rPr lang="en-US" sz="1600" dirty="0">
                          <a:effectLst/>
                        </a:rPr>
                        <a:t>Intracranial Pressure</a:t>
                      </a:r>
                      <a:endParaRPr lang="en-US" sz="1600" dirty="0">
                        <a:effectLst/>
                        <a:latin typeface="Arial" panose="020B0604020202020204" pitchFamily="34" charset="0"/>
                        <a:ea typeface="Arial" panose="020B0604020202020204" pitchFamily="34" charset="0"/>
                      </a:endParaRPr>
                    </a:p>
                  </a:txBody>
                  <a:tcPr marL="63500" marR="63500" marT="63500" marB="63500" anchor="ctr"/>
                </a:tc>
                <a:tc>
                  <a:txBody>
                    <a:bodyPr/>
                    <a:lstStyle/>
                    <a:p>
                      <a:pPr marL="0" marR="0">
                        <a:lnSpc>
                          <a:spcPct val="115000"/>
                        </a:lnSpc>
                        <a:spcBef>
                          <a:spcPts val="0"/>
                        </a:spcBef>
                        <a:spcAft>
                          <a:spcPts val="0"/>
                        </a:spcAft>
                      </a:pPr>
                      <a:r>
                        <a:rPr lang="en-US" sz="1600">
                          <a:effectLst/>
                        </a:rPr>
                        <a:t>Pressure</a:t>
                      </a:r>
                      <a:endParaRPr lang="en-US" sz="1600">
                        <a:effectLst/>
                        <a:latin typeface="Arial" panose="020B0604020202020204" pitchFamily="34" charset="0"/>
                        <a:ea typeface="Arial" panose="020B0604020202020204" pitchFamily="34" charset="0"/>
                      </a:endParaRPr>
                    </a:p>
                  </a:txBody>
                  <a:tcPr marL="63500" marR="63500" marT="63500" marB="63500" anchor="ctr"/>
                </a:tc>
                <a:tc>
                  <a:txBody>
                    <a:bodyPr/>
                    <a:lstStyle/>
                    <a:p>
                      <a:pPr marL="0" marR="0">
                        <a:lnSpc>
                          <a:spcPct val="115000"/>
                        </a:lnSpc>
                        <a:spcBef>
                          <a:spcPts val="0"/>
                        </a:spcBef>
                        <a:spcAft>
                          <a:spcPts val="0"/>
                        </a:spcAft>
                      </a:pPr>
                      <a:r>
                        <a:rPr lang="en-US" sz="1600" dirty="0">
                          <a:effectLst/>
                        </a:rPr>
                        <a:t>.93 – 2.00 kPa </a:t>
                      </a:r>
                      <a:endParaRPr lang="en-US" sz="1600" dirty="0">
                        <a:effectLst/>
                        <a:latin typeface="Arial" panose="020B0604020202020204" pitchFamily="34" charset="0"/>
                        <a:ea typeface="Arial" panose="020B0604020202020204" pitchFamily="34" charset="0"/>
                      </a:endParaRPr>
                    </a:p>
                  </a:txBody>
                  <a:tcPr marL="63500" marR="63500" marT="63500" marB="63500" anchor="ctr"/>
                </a:tc>
                <a:extLst>
                  <a:ext uri="{0D108BD9-81ED-4DB2-BD59-A6C34878D82A}">
                    <a16:rowId xmlns:a16="http://schemas.microsoft.com/office/drawing/2014/main" val="2500298513"/>
                  </a:ext>
                </a:extLst>
              </a:tr>
            </a:tbl>
          </a:graphicData>
        </a:graphic>
      </p:graphicFrame>
      <p:cxnSp>
        <p:nvCxnSpPr>
          <p:cNvPr id="8" name="Straight Connector 7">
            <a:extLst>
              <a:ext uri="{FF2B5EF4-FFF2-40B4-BE49-F238E27FC236}">
                <a16:creationId xmlns:a16="http://schemas.microsoft.com/office/drawing/2014/main" id="{C41795D8-71A0-4991-9C66-B131A0C6DB77}"/>
              </a:ext>
            </a:extLst>
          </p:cNvPr>
          <p:cNvCxnSpPr/>
          <p:nvPr/>
        </p:nvCxnSpPr>
        <p:spPr>
          <a:xfrm flipH="1">
            <a:off x="5879805" y="627321"/>
            <a:ext cx="216195" cy="927261"/>
          </a:xfrm>
          <a:prstGeom prst="line">
            <a:avLst/>
          </a:prstGeom>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3C923993-B77D-4DC1-B9E8-191D538CFBAE}"/>
              </a:ext>
            </a:extLst>
          </p:cNvPr>
          <p:cNvCxnSpPr>
            <a:cxnSpLocks/>
          </p:cNvCxnSpPr>
          <p:nvPr/>
        </p:nvCxnSpPr>
        <p:spPr>
          <a:xfrm flipH="1">
            <a:off x="5913383" y="884933"/>
            <a:ext cx="216196" cy="1334558"/>
          </a:xfrm>
          <a:prstGeom prst="line">
            <a:avLst/>
          </a:prstGeom>
        </p:spPr>
        <p:style>
          <a:lnRef idx="2">
            <a:schemeClr val="accent1"/>
          </a:lnRef>
          <a:fillRef idx="0">
            <a:schemeClr val="accent1"/>
          </a:fillRef>
          <a:effectRef idx="1">
            <a:schemeClr val="accent1"/>
          </a:effectRef>
          <a:fontRef idx="minor">
            <a:schemeClr val="tx1"/>
          </a:fontRef>
        </p:style>
      </p:cxnSp>
      <p:graphicFrame>
        <p:nvGraphicFramePr>
          <p:cNvPr id="12" name="Table 11">
            <a:extLst>
              <a:ext uri="{FF2B5EF4-FFF2-40B4-BE49-F238E27FC236}">
                <a16:creationId xmlns:a16="http://schemas.microsoft.com/office/drawing/2014/main" id="{13F971D5-2AEA-4087-9453-35F2E78179D1}"/>
              </a:ext>
            </a:extLst>
          </p:cNvPr>
          <p:cNvGraphicFramePr>
            <a:graphicFrameLocks noGrp="1"/>
          </p:cNvGraphicFramePr>
          <p:nvPr>
            <p:extLst>
              <p:ext uri="{D42A27DB-BD31-4B8C-83A1-F6EECF244321}">
                <p14:modId xmlns:p14="http://schemas.microsoft.com/office/powerpoint/2010/main" val="898197615"/>
              </p:ext>
            </p:extLst>
          </p:nvPr>
        </p:nvGraphicFramePr>
        <p:xfrm>
          <a:off x="439719" y="5755393"/>
          <a:ext cx="5440086" cy="665163"/>
        </p:xfrm>
        <a:graphic>
          <a:graphicData uri="http://schemas.openxmlformats.org/drawingml/2006/table">
            <a:tbl>
              <a:tblPr>
                <a:tableStyleId>{5C22544A-7EE6-4342-B048-85BDC9FD1C3A}</a:tableStyleId>
              </a:tblPr>
              <a:tblGrid>
                <a:gridCol w="1813362">
                  <a:extLst>
                    <a:ext uri="{9D8B030D-6E8A-4147-A177-3AD203B41FA5}">
                      <a16:colId xmlns:a16="http://schemas.microsoft.com/office/drawing/2014/main" val="49379275"/>
                    </a:ext>
                  </a:extLst>
                </a:gridCol>
                <a:gridCol w="1813362">
                  <a:extLst>
                    <a:ext uri="{9D8B030D-6E8A-4147-A177-3AD203B41FA5}">
                      <a16:colId xmlns:a16="http://schemas.microsoft.com/office/drawing/2014/main" val="1734109113"/>
                    </a:ext>
                  </a:extLst>
                </a:gridCol>
                <a:gridCol w="1813362">
                  <a:extLst>
                    <a:ext uri="{9D8B030D-6E8A-4147-A177-3AD203B41FA5}">
                      <a16:colId xmlns:a16="http://schemas.microsoft.com/office/drawing/2014/main" val="4279022694"/>
                    </a:ext>
                  </a:extLst>
                </a:gridCol>
              </a:tblGrid>
              <a:tr h="574825">
                <a:tc>
                  <a:txBody>
                    <a:bodyPr/>
                    <a:lstStyle/>
                    <a:p>
                      <a:pPr marL="0" marR="0">
                        <a:lnSpc>
                          <a:spcPct val="115000"/>
                        </a:lnSpc>
                        <a:spcBef>
                          <a:spcPts val="0"/>
                        </a:spcBef>
                        <a:spcAft>
                          <a:spcPts val="0"/>
                        </a:spcAft>
                      </a:pPr>
                      <a:r>
                        <a:rPr lang="en-US" sz="1600" dirty="0">
                          <a:effectLst/>
                          <a:latin typeface="+mn-lt"/>
                          <a:ea typeface="Arial" panose="020B0604020202020204" pitchFamily="34" charset="0"/>
                        </a:rPr>
                        <a:t>Patient Monitoring</a:t>
                      </a:r>
                    </a:p>
                  </a:txBody>
                  <a:tcPr marL="63500" marR="63500" marT="63500" marB="63500" anchor="ctr"/>
                </a:tc>
                <a:tc>
                  <a:txBody>
                    <a:bodyPr/>
                    <a:lstStyle/>
                    <a:p>
                      <a:pPr marL="0" marR="0">
                        <a:lnSpc>
                          <a:spcPct val="115000"/>
                        </a:lnSpc>
                        <a:spcBef>
                          <a:spcPts val="0"/>
                        </a:spcBef>
                        <a:spcAft>
                          <a:spcPts val="0"/>
                        </a:spcAft>
                      </a:pPr>
                      <a:r>
                        <a:rPr lang="en-US" sz="1600" dirty="0">
                          <a:effectLst/>
                        </a:rPr>
                        <a:t>Head movement and position</a:t>
                      </a:r>
                      <a:endParaRPr lang="en-US" sz="1600" dirty="0">
                        <a:effectLst/>
                        <a:latin typeface="Arial" panose="020B0604020202020204" pitchFamily="34" charset="0"/>
                        <a:ea typeface="Arial" panose="020B0604020202020204" pitchFamily="34" charset="0"/>
                      </a:endParaRPr>
                    </a:p>
                  </a:txBody>
                  <a:tcPr marL="63500" marR="63500" marT="63500" marB="63500" anchor="ctr"/>
                </a:tc>
                <a:tc>
                  <a:txBody>
                    <a:bodyPr/>
                    <a:lstStyle/>
                    <a:p>
                      <a:pPr marL="0" marR="0">
                        <a:lnSpc>
                          <a:spcPct val="115000"/>
                        </a:lnSpc>
                        <a:spcBef>
                          <a:spcPts val="0"/>
                        </a:spcBef>
                        <a:spcAft>
                          <a:spcPts val="0"/>
                        </a:spcAft>
                      </a:pPr>
                      <a:r>
                        <a:rPr lang="en-US" sz="1600" dirty="0">
                          <a:effectLst/>
                        </a:rPr>
                        <a:t>10mHz sampling rate</a:t>
                      </a:r>
                      <a:endParaRPr lang="en-US" sz="1600" dirty="0">
                        <a:effectLst/>
                        <a:latin typeface="Arial" panose="020B0604020202020204" pitchFamily="34" charset="0"/>
                        <a:ea typeface="Arial" panose="020B0604020202020204" pitchFamily="34" charset="0"/>
                      </a:endParaRPr>
                    </a:p>
                  </a:txBody>
                  <a:tcPr marL="63500" marR="63500" marT="63500" marB="63500" anchor="ctr"/>
                </a:tc>
                <a:extLst>
                  <a:ext uri="{0D108BD9-81ED-4DB2-BD59-A6C34878D82A}">
                    <a16:rowId xmlns:a16="http://schemas.microsoft.com/office/drawing/2014/main" val="2500298513"/>
                  </a:ext>
                </a:extLst>
              </a:tr>
            </a:tbl>
          </a:graphicData>
        </a:graphic>
      </p:graphicFrame>
      <p:graphicFrame>
        <p:nvGraphicFramePr>
          <p:cNvPr id="13" name="Table 12">
            <a:extLst>
              <a:ext uri="{FF2B5EF4-FFF2-40B4-BE49-F238E27FC236}">
                <a16:creationId xmlns:a16="http://schemas.microsoft.com/office/drawing/2014/main" id="{9AEEC729-922B-48BF-B814-9CA68A4DE887}"/>
              </a:ext>
            </a:extLst>
          </p:cNvPr>
          <p:cNvGraphicFramePr>
            <a:graphicFrameLocks noGrp="1"/>
          </p:cNvGraphicFramePr>
          <p:nvPr>
            <p:extLst>
              <p:ext uri="{D42A27DB-BD31-4B8C-83A1-F6EECF244321}">
                <p14:modId xmlns:p14="http://schemas.microsoft.com/office/powerpoint/2010/main" val="2333166446"/>
              </p:ext>
            </p:extLst>
          </p:nvPr>
        </p:nvGraphicFramePr>
        <p:xfrm>
          <a:off x="439719" y="3525149"/>
          <a:ext cx="5440086" cy="945325"/>
        </p:xfrm>
        <a:graphic>
          <a:graphicData uri="http://schemas.openxmlformats.org/drawingml/2006/table">
            <a:tbl>
              <a:tblPr>
                <a:tableStyleId>{5C22544A-7EE6-4342-B048-85BDC9FD1C3A}</a:tableStyleId>
              </a:tblPr>
              <a:tblGrid>
                <a:gridCol w="1813362">
                  <a:extLst>
                    <a:ext uri="{9D8B030D-6E8A-4147-A177-3AD203B41FA5}">
                      <a16:colId xmlns:a16="http://schemas.microsoft.com/office/drawing/2014/main" val="49379275"/>
                    </a:ext>
                  </a:extLst>
                </a:gridCol>
                <a:gridCol w="1813362">
                  <a:extLst>
                    <a:ext uri="{9D8B030D-6E8A-4147-A177-3AD203B41FA5}">
                      <a16:colId xmlns:a16="http://schemas.microsoft.com/office/drawing/2014/main" val="1734109113"/>
                    </a:ext>
                  </a:extLst>
                </a:gridCol>
                <a:gridCol w="1813362">
                  <a:extLst>
                    <a:ext uri="{9D8B030D-6E8A-4147-A177-3AD203B41FA5}">
                      <a16:colId xmlns:a16="http://schemas.microsoft.com/office/drawing/2014/main" val="4279022694"/>
                    </a:ext>
                  </a:extLst>
                </a:gridCol>
              </a:tblGrid>
              <a:tr h="574825">
                <a:tc>
                  <a:txBody>
                    <a:bodyPr/>
                    <a:lstStyle/>
                    <a:p>
                      <a:pPr marL="0" marR="0">
                        <a:lnSpc>
                          <a:spcPct val="115000"/>
                        </a:lnSpc>
                        <a:spcBef>
                          <a:spcPts val="0"/>
                        </a:spcBef>
                        <a:spcAft>
                          <a:spcPts val="0"/>
                        </a:spcAft>
                      </a:pPr>
                      <a:r>
                        <a:rPr lang="en-US" sz="1600" dirty="0">
                          <a:effectLst/>
                        </a:rPr>
                        <a:t>User Interface</a:t>
                      </a:r>
                      <a:endParaRPr lang="en-US" sz="1600" dirty="0">
                        <a:effectLst/>
                        <a:latin typeface="Arial" panose="020B0604020202020204" pitchFamily="34" charset="0"/>
                        <a:ea typeface="Arial" panose="020B0604020202020204" pitchFamily="34" charset="0"/>
                      </a:endParaRPr>
                    </a:p>
                  </a:txBody>
                  <a:tcPr marL="63500" marR="63500" marT="63500" marB="63500" anchor="ctr"/>
                </a:tc>
                <a:tc>
                  <a:txBody>
                    <a:bodyPr/>
                    <a:lstStyle/>
                    <a:p>
                      <a:pPr marL="0" marR="0">
                        <a:lnSpc>
                          <a:spcPct val="115000"/>
                        </a:lnSpc>
                        <a:spcBef>
                          <a:spcPts val="0"/>
                        </a:spcBef>
                        <a:spcAft>
                          <a:spcPts val="0"/>
                        </a:spcAft>
                      </a:pPr>
                      <a:r>
                        <a:rPr lang="en-US" sz="1600" dirty="0">
                          <a:effectLst/>
                        </a:rPr>
                        <a:t>Alert for dangerous measurement</a:t>
                      </a:r>
                      <a:endParaRPr lang="en-US" sz="1600" dirty="0">
                        <a:effectLst/>
                        <a:latin typeface="Arial" panose="020B0604020202020204" pitchFamily="34" charset="0"/>
                        <a:ea typeface="Arial" panose="020B0604020202020204" pitchFamily="34" charset="0"/>
                      </a:endParaRPr>
                    </a:p>
                  </a:txBody>
                  <a:tcPr marL="63500" marR="63500" marT="63500" marB="63500" anchor="ctr"/>
                </a:tc>
                <a:tc>
                  <a:txBody>
                    <a:bodyPr/>
                    <a:lstStyle/>
                    <a:p>
                      <a:pPr marL="0" marR="0">
                        <a:lnSpc>
                          <a:spcPct val="115000"/>
                        </a:lnSpc>
                        <a:spcBef>
                          <a:spcPts val="0"/>
                        </a:spcBef>
                        <a:spcAft>
                          <a:spcPts val="0"/>
                        </a:spcAft>
                      </a:pPr>
                      <a:r>
                        <a:rPr lang="en-US" sz="1600" dirty="0">
                          <a:effectLst/>
                        </a:rPr>
                        <a:t>Loud alert and/or mobile notification</a:t>
                      </a:r>
                      <a:endParaRPr lang="en-US" sz="1600" dirty="0">
                        <a:effectLst/>
                        <a:latin typeface="Arial" panose="020B0604020202020204" pitchFamily="34" charset="0"/>
                        <a:ea typeface="Arial" panose="020B0604020202020204" pitchFamily="34" charset="0"/>
                      </a:endParaRPr>
                    </a:p>
                  </a:txBody>
                  <a:tcPr marL="63500" marR="63500" marT="63500" marB="63500" anchor="ctr"/>
                </a:tc>
                <a:extLst>
                  <a:ext uri="{0D108BD9-81ED-4DB2-BD59-A6C34878D82A}">
                    <a16:rowId xmlns:a16="http://schemas.microsoft.com/office/drawing/2014/main" val="2500298513"/>
                  </a:ext>
                </a:extLst>
              </a:tr>
            </a:tbl>
          </a:graphicData>
        </a:graphic>
      </p:graphicFrame>
      <p:cxnSp>
        <p:nvCxnSpPr>
          <p:cNvPr id="14" name="Straight Connector 13">
            <a:extLst>
              <a:ext uri="{FF2B5EF4-FFF2-40B4-BE49-F238E27FC236}">
                <a16:creationId xmlns:a16="http://schemas.microsoft.com/office/drawing/2014/main" id="{5B9F2BFD-2859-42C1-90DA-89C6F45ABEF0}"/>
              </a:ext>
            </a:extLst>
          </p:cNvPr>
          <p:cNvCxnSpPr>
            <a:cxnSpLocks/>
          </p:cNvCxnSpPr>
          <p:nvPr/>
        </p:nvCxnSpPr>
        <p:spPr>
          <a:xfrm flipH="1">
            <a:off x="5912636" y="5755393"/>
            <a:ext cx="183364"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2275912A-6010-454C-8386-954FDCEDE250}"/>
              </a:ext>
            </a:extLst>
          </p:cNvPr>
          <p:cNvCxnSpPr>
            <a:cxnSpLocks/>
          </p:cNvCxnSpPr>
          <p:nvPr/>
        </p:nvCxnSpPr>
        <p:spPr>
          <a:xfrm flipH="1" flipV="1">
            <a:off x="5920563" y="6420556"/>
            <a:ext cx="158648" cy="120977"/>
          </a:xfrm>
          <a:prstGeom prst="line">
            <a:avLst/>
          </a:prstGeom>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348FC69A-C6CB-4874-A9DE-B5B764120F0E}"/>
              </a:ext>
            </a:extLst>
          </p:cNvPr>
          <p:cNvCxnSpPr>
            <a:cxnSpLocks/>
          </p:cNvCxnSpPr>
          <p:nvPr/>
        </p:nvCxnSpPr>
        <p:spPr>
          <a:xfrm flipH="1">
            <a:off x="5888201" y="3997811"/>
            <a:ext cx="191010" cy="437028"/>
          </a:xfrm>
          <a:prstGeom prst="line">
            <a:avLst/>
          </a:prstGeom>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A4E12F7E-512B-4A9A-AAF1-86FCBEF31BA6}"/>
              </a:ext>
            </a:extLst>
          </p:cNvPr>
          <p:cNvCxnSpPr>
            <a:cxnSpLocks/>
          </p:cNvCxnSpPr>
          <p:nvPr/>
        </p:nvCxnSpPr>
        <p:spPr>
          <a:xfrm flipH="1">
            <a:off x="5896595" y="3200000"/>
            <a:ext cx="199405" cy="330922"/>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1798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1.png">
            <a:extLst>
              <a:ext uri="{FF2B5EF4-FFF2-40B4-BE49-F238E27FC236}">
                <a16:creationId xmlns:a16="http://schemas.microsoft.com/office/drawing/2014/main" id="{CB339128-B2BE-4080-BC58-5572990C70DD}"/>
              </a:ext>
            </a:extLst>
          </p:cNvPr>
          <p:cNvPicPr>
            <a:picLocks noGrp="1"/>
          </p:cNvPicPr>
          <p:nvPr>
            <p:ph idx="1"/>
          </p:nvPr>
        </p:nvPicPr>
        <p:blipFill>
          <a:blip r:embed="rId3">
            <a:extLst>
              <a:ext uri="{28A0092B-C50C-407E-A947-70E740481C1C}">
                <a14:useLocalDpi xmlns:a14="http://schemas.microsoft.com/office/drawing/2010/main" val="0"/>
              </a:ext>
            </a:extLst>
          </a:blip>
          <a:srcRect l="2564" t="18233" r="30288" b="10826"/>
          <a:stretch>
            <a:fillRect/>
          </a:stretch>
        </p:blipFill>
        <p:spPr>
          <a:xfrm>
            <a:off x="518160" y="462280"/>
            <a:ext cx="10027920" cy="5918200"/>
          </a:xfrm>
          <a:prstGeom prst="rect">
            <a:avLst/>
          </a:prstGeom>
          <a:ln/>
        </p:spPr>
      </p:pic>
    </p:spTree>
    <p:extLst>
      <p:ext uri="{BB962C8B-B14F-4D97-AF65-F5344CB8AC3E}">
        <p14:creationId xmlns:p14="http://schemas.microsoft.com/office/powerpoint/2010/main" val="2460179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Foundry">
      <a:majorFont>
        <a:latin typeface="Rockwell"/>
        <a:ea typeface=""/>
        <a:cs typeface=""/>
        <a:font script="Grek" typeface="Cambria"/>
        <a:font script="Cyrl" typeface="Cambria"/>
        <a:font script="Jpan" typeface="ＭＳ 明朝"/>
        <a:font script="Hang" typeface="바탕"/>
        <a:font script="Hans" typeface="华文新魏"/>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ＭＳ 明朝"/>
        <a:font script="Hang" typeface="바탕"/>
        <a:font script="Hans" typeface="华文新魏"/>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767</TotalTime>
  <Words>812</Words>
  <Application>Microsoft Office PowerPoint</Application>
  <PresentationFormat>Widescreen</PresentationFormat>
  <Paragraphs>117</Paragraphs>
  <Slides>11</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Rockwell</vt:lpstr>
      <vt:lpstr>Times New Roman</vt:lpstr>
      <vt:lpstr>Office Theme</vt:lpstr>
      <vt:lpstr>Exterior Ventricular Drain (EVD)</vt:lpstr>
      <vt:lpstr>Hydrocephalus, excess CSF in circulation, characterizes a neurological emergency</vt:lpstr>
      <vt:lpstr>Exterior Ventricular Drain (EVD) relieves pressure in the brain</vt:lpstr>
      <vt:lpstr>Population and Market</vt:lpstr>
      <vt:lpstr>Need Statement</vt:lpstr>
      <vt:lpstr>Drainage Tracking Systems</vt:lpstr>
      <vt:lpstr>Flow control systems</vt:lpstr>
      <vt:lpstr>Design Requirements</vt:lpstr>
      <vt:lpstr>PowerPoint Presentation</vt:lpstr>
      <vt:lpstr>Team Responsibilities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Exterior Ventricular Drain (EVD)</dc:title>
  <dc:creator>John Ostrander</dc:creator>
  <cp:lastModifiedBy>John Ostrander</cp:lastModifiedBy>
  <cp:revision>10</cp:revision>
  <dcterms:created xsi:type="dcterms:W3CDTF">2019-10-07T00:30:43Z</dcterms:created>
  <dcterms:modified xsi:type="dcterms:W3CDTF">2019-10-07T13:18:42Z</dcterms:modified>
</cp:coreProperties>
</file>