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8" r:id="rId12"/>
    <p:sldId id="273" r:id="rId13"/>
    <p:sldId id="269" r:id="rId14"/>
    <p:sldId id="270" r:id="rId15"/>
    <p:sldId id="271" r:id="rId16"/>
    <p:sldId id="272" r:id="rId17"/>
    <p:sldId id="277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900"/>
    <a:srgbClr val="C41039"/>
    <a:srgbClr val="A51417"/>
    <a:srgbClr val="6C7373"/>
    <a:srgbClr val="E1E1E1"/>
    <a:srgbClr val="566568"/>
    <a:srgbClr val="69787B"/>
    <a:srgbClr val="69780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398"/>
  </p:normalViewPr>
  <p:slideViewPr>
    <p:cSldViewPr snapToGrid="0" snapToObjects="1">
      <p:cViewPr varScale="1">
        <p:scale>
          <a:sx n="99" d="100"/>
          <a:sy n="99" d="100"/>
        </p:scale>
        <p:origin x="9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AD09-9720-9047-BB14-484CD98DBB2F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0D64-6F43-4C4D-BE6A-3F3482AA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 – Hydrocephalus – too much </a:t>
            </a:r>
            <a:r>
              <a:rPr lang="en-US" dirty="0" err="1"/>
              <a:t>intracranialpressure</a:t>
            </a:r>
            <a:r>
              <a:rPr lang="en-US" dirty="0"/>
              <a:t> (ICP) so need to drain cerebrospinal fluid from the brain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1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rate and pressure determined by height of bag</a:t>
            </a:r>
          </a:p>
          <a:p>
            <a:r>
              <a:rPr lang="en-US" dirty="0"/>
              <a:t>Height determined by neurosurgeon</a:t>
            </a:r>
          </a:p>
          <a:p>
            <a:r>
              <a:rPr lang="en-US" dirty="0"/>
              <a:t>Only change compared to before would be an alert for dangerous flow/pressure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Electrical signal modulates flow through apparatus – just opens / closes orifice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7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Arduino motor + pulley system to control height</a:t>
            </a:r>
          </a:p>
          <a:p>
            <a:r>
              <a:rPr lang="en-US" dirty="0"/>
              <a:t>Add shut off valve to bag or catheter for motor movements and emergency situations to increase patient safety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 kept everything the same except narrowed the value windows, fixed the sampling rate to accommodate pulsing, and added cost specification. Didn’t change anything else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Arduino to connect the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wheel inside with magnet attached - Measure flow then calculate pressure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Parallel Connection with drainage – static measurement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Piezoelectric technology to measure pressure - accurate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Piezoelectric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Effect is the ability of certain materials to generate an electric charge in response to applied mechanical stress – Directly connects to bread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Arduino flow sensor, but more sophisticated </a:t>
            </a:r>
          </a:p>
          <a:p>
            <a:r>
              <a:rPr lang="en-US" dirty="0" err="1"/>
              <a:t>powerMAT</a:t>
            </a:r>
            <a:r>
              <a:rPr lang="en-US" dirty="0"/>
              <a:t> increases cost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Sensing catheter inserted into guide catheter – Another concern - When using for blood pressure, not also draining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 force sensor between bag and stand, measure weight difference over time and convert that to flow 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Diaphragm type </a:t>
            </a:r>
            <a:r>
              <a:rPr lang="en-US" dirty="0" err="1"/>
              <a:t>piezoresistive</a:t>
            </a:r>
            <a:r>
              <a:rPr lang="en-US" dirty="0"/>
              <a:t> sensor 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33" y="2253751"/>
            <a:ext cx="4987877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33" y="3596777"/>
            <a:ext cx="4987877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1linerev(1c)1000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8" y="5851976"/>
            <a:ext cx="3608228" cy="563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5654452" y="436622"/>
            <a:ext cx="3262720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5654452" y="436622"/>
            <a:ext cx="3262720" cy="6025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33" y="2253751"/>
            <a:ext cx="4987877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33" y="3596777"/>
            <a:ext cx="4987877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1linerev(1c)1000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8" y="5851976"/>
            <a:ext cx="3608228" cy="5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  <a:lvl3pPr>
              <a:defRPr>
                <a:solidFill>
                  <a:srgbClr val="6C7373"/>
                </a:solidFill>
              </a:defRPr>
            </a:lvl3pPr>
            <a:lvl4pPr>
              <a:defRPr>
                <a:solidFill>
                  <a:srgbClr val="6C7373"/>
                </a:solidFill>
              </a:defRPr>
            </a:lvl4pPr>
            <a:lvl5pPr>
              <a:defRPr>
                <a:solidFill>
                  <a:srgbClr val="6C73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1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2" y="437444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6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6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_U_PP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202" y="437444"/>
            <a:ext cx="7237465" cy="98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89" y="1600200"/>
            <a:ext cx="8142111" cy="47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2" y="437444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70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C7373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 Ventricular Drain (EVD)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33" y="3596776"/>
            <a:ext cx="4987877" cy="1127623"/>
          </a:xfrm>
        </p:spPr>
        <p:txBody>
          <a:bodyPr>
            <a:normAutofit/>
          </a:bodyPr>
          <a:lstStyle/>
          <a:p>
            <a:r>
              <a:rPr lang="en-US" sz="2000" dirty="0"/>
              <a:t>Group 17 </a:t>
            </a:r>
          </a:p>
          <a:p>
            <a:r>
              <a:rPr lang="en-US" sz="2000" dirty="0"/>
              <a:t>John Brinkman, John Ostrander, Brian </a:t>
            </a:r>
            <a:r>
              <a:rPr lang="en-US" sz="2000" dirty="0" err="1"/>
              <a:t>Schutter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2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2C54-0B1D-3B48-AAE9-EB472CC4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02" y="437444"/>
            <a:ext cx="7237465" cy="980194"/>
          </a:xfrm>
        </p:spPr>
        <p:txBody>
          <a:bodyPr/>
          <a:lstStyle/>
          <a:p>
            <a:r>
              <a:rPr lang="en-US" dirty="0"/>
              <a:t>Simultaneous Pressure Controller and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DB70-DA58-544D-89E1-CC20F74EE3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	</a:t>
            </a:r>
          </a:p>
          <a:p>
            <a:pPr lvl="1"/>
            <a:r>
              <a:rPr lang="en-US" dirty="0"/>
              <a:t>Pressure is sensed and controlled simultaneously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Not directly compatible with Arduino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Used for industry</a:t>
            </a:r>
          </a:p>
          <a:p>
            <a:pPr lvl="2"/>
            <a:r>
              <a:rPr lang="en-US" dirty="0"/>
              <a:t>Not catheter compatible</a:t>
            </a:r>
          </a:p>
          <a:p>
            <a:pPr lvl="2"/>
            <a:r>
              <a:rPr lang="en-US" dirty="0"/>
              <a:t>Designed for higher flows</a:t>
            </a:r>
          </a:p>
        </p:txBody>
      </p:sp>
      <p:pic>
        <p:nvPicPr>
          <p:cNvPr id="8" name="image6.png">
            <a:extLst>
              <a:ext uri="{FF2B5EF4-FFF2-40B4-BE49-F238E27FC236}">
                <a16:creationId xmlns:a16="http://schemas.microsoft.com/office/drawing/2014/main" id="{8D30E665-D716-1B41-A120-C6CC943083C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1" y="1600200"/>
            <a:ext cx="4256314" cy="45259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632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57D5D3-35C4-5A45-AE98-BA73FECB8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80894"/>
              </p:ext>
            </p:extLst>
          </p:nvPr>
        </p:nvGraphicFramePr>
        <p:xfrm>
          <a:off x="223935" y="242596"/>
          <a:ext cx="8714792" cy="6395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003">
                  <a:extLst>
                    <a:ext uri="{9D8B030D-6E8A-4147-A177-3AD203B41FA5}">
                      <a16:colId xmlns:a16="http://schemas.microsoft.com/office/drawing/2014/main" val="2074973735"/>
                    </a:ext>
                  </a:extLst>
                </a:gridCol>
                <a:gridCol w="845414">
                  <a:extLst>
                    <a:ext uri="{9D8B030D-6E8A-4147-A177-3AD203B41FA5}">
                      <a16:colId xmlns:a16="http://schemas.microsoft.com/office/drawing/2014/main" val="3350354529"/>
                    </a:ext>
                  </a:extLst>
                </a:gridCol>
                <a:gridCol w="1499003">
                  <a:extLst>
                    <a:ext uri="{9D8B030D-6E8A-4147-A177-3AD203B41FA5}">
                      <a16:colId xmlns:a16="http://schemas.microsoft.com/office/drawing/2014/main" val="261284241"/>
                    </a:ext>
                  </a:extLst>
                </a:gridCol>
                <a:gridCol w="852374">
                  <a:extLst>
                    <a:ext uri="{9D8B030D-6E8A-4147-A177-3AD203B41FA5}">
                      <a16:colId xmlns:a16="http://schemas.microsoft.com/office/drawing/2014/main" val="2384205789"/>
                    </a:ext>
                  </a:extLst>
                </a:gridCol>
                <a:gridCol w="870164">
                  <a:extLst>
                    <a:ext uri="{9D8B030D-6E8A-4147-A177-3AD203B41FA5}">
                      <a16:colId xmlns:a16="http://schemas.microsoft.com/office/drawing/2014/main" val="1143675336"/>
                    </a:ext>
                  </a:extLst>
                </a:gridCol>
                <a:gridCol w="950606">
                  <a:extLst>
                    <a:ext uri="{9D8B030D-6E8A-4147-A177-3AD203B41FA5}">
                      <a16:colId xmlns:a16="http://schemas.microsoft.com/office/drawing/2014/main" val="4118137244"/>
                    </a:ext>
                  </a:extLst>
                </a:gridCol>
                <a:gridCol w="939005">
                  <a:extLst>
                    <a:ext uri="{9D8B030D-6E8A-4147-A177-3AD203B41FA5}">
                      <a16:colId xmlns:a16="http://schemas.microsoft.com/office/drawing/2014/main" val="3413785076"/>
                    </a:ext>
                  </a:extLst>
                </a:gridCol>
                <a:gridCol w="1399223">
                  <a:extLst>
                    <a:ext uri="{9D8B030D-6E8A-4147-A177-3AD203B41FA5}">
                      <a16:colId xmlns:a16="http://schemas.microsoft.com/office/drawing/2014/main" val="2466170473"/>
                    </a:ext>
                  </a:extLst>
                </a:gridCol>
              </a:tblGrid>
              <a:tr h="413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Sensors Pugh Chart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136026806"/>
                  </a:ext>
                </a:extLst>
              </a:tr>
              <a:tr h="788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Weight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Design # 1: Arduino Pressure Sensor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Design # 2: PSI Gauge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Design # 3: Flow Pressure Sensor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Design # 4: Blood Pressure Catheter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Design # 5: CSF Collection Calculation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Design # 6: Simultaneous Pressure Sensor/Controller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368069994"/>
                  </a:ext>
                </a:extLst>
              </a:tr>
              <a:tr h="190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Weight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60039495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Volume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3936825940"/>
                  </a:ext>
                </a:extLst>
              </a:tr>
              <a:tr h="278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Catheter Diameter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362592362"/>
                  </a:ext>
                </a:extLst>
              </a:tr>
              <a:tr h="278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Catheter Length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874517243"/>
                  </a:ext>
                </a:extLst>
              </a:tr>
              <a:tr h="190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Material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476541064"/>
                  </a:ext>
                </a:extLst>
              </a:tr>
              <a:tr h="3984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Compatibility Time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750274766"/>
                  </a:ext>
                </a:extLst>
              </a:tr>
              <a:tr h="190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Portability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626358546"/>
                  </a:ext>
                </a:extLst>
              </a:tr>
              <a:tr h="3984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Interface (data output)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837504887"/>
                  </a:ext>
                </a:extLst>
              </a:tr>
              <a:tr h="3984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Fluid Data Acquisition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004193627"/>
                  </a:ext>
                </a:extLst>
              </a:tr>
              <a:tr h="544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Ion Concentration Measurement (Y/N)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976040730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Pressure Measurement Error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008046926"/>
                  </a:ext>
                </a:extLst>
              </a:tr>
              <a:tr h="42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Cost (higher=cheaper)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3981957783"/>
                  </a:ext>
                </a:extLst>
              </a:tr>
              <a:tr h="3961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Operational Pressure/Flow Range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318869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Power Requirement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86029406"/>
                  </a:ext>
                </a:extLst>
              </a:tr>
              <a:tr h="190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Score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443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497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487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575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>
                    <a:solidFill>
                      <a:srgbClr val="FC6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474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479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575" marR="47575" marT="0" marB="0" anchor="ctr"/>
                </a:tc>
                <a:extLst>
                  <a:ext uri="{0D108BD9-81ED-4DB2-BD59-A6C34878D82A}">
                    <a16:rowId xmlns:a16="http://schemas.microsoft.com/office/drawing/2014/main" val="285860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BEBF81-D892-F549-AF8C-A39C4083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pressure Catheter</a:t>
            </a:r>
          </a:p>
          <a:p>
            <a:pPr lvl="1"/>
            <a:r>
              <a:rPr lang="en-US" dirty="0"/>
              <a:t>Chosen for</a:t>
            </a:r>
          </a:p>
          <a:p>
            <a:pPr lvl="2"/>
            <a:r>
              <a:rPr lang="en-US" dirty="0"/>
              <a:t>Best accuracy and measurement range</a:t>
            </a:r>
          </a:p>
          <a:p>
            <a:pPr lvl="2"/>
            <a:r>
              <a:rPr lang="en-US" dirty="0"/>
              <a:t> Handles pulsing </a:t>
            </a:r>
          </a:p>
          <a:p>
            <a:pPr lvl="1"/>
            <a:r>
              <a:rPr lang="en-US" dirty="0"/>
              <a:t>Next step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Connect with Arduino </a:t>
            </a:r>
          </a:p>
          <a:p>
            <a:pPr lvl="2"/>
            <a:r>
              <a:rPr lang="en-US" dirty="0">
                <a:sym typeface="Wingdings" pitchFamily="2" charset="2"/>
              </a:rPr>
              <a:t>Ensure draining and sensing can work simultaneously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91706-9EB6-A848-A84C-B7B05D51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Sensing Decision </a:t>
            </a:r>
          </a:p>
        </p:txBody>
      </p:sp>
    </p:spTree>
    <p:extLst>
      <p:ext uri="{BB962C8B-B14F-4D97-AF65-F5344CB8AC3E}">
        <p14:creationId xmlns:p14="http://schemas.microsoft.com/office/powerpoint/2010/main" val="1372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76680-D5FC-744E-B08B-15732EDEC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Simultaneous pressure controller and sensor</a:t>
            </a:r>
          </a:p>
          <a:p>
            <a:r>
              <a:rPr lang="en-US" dirty="0"/>
              <a:t>Current Method – manual drainage bag height adjustment</a:t>
            </a:r>
          </a:p>
          <a:p>
            <a:r>
              <a:rPr lang="en-US" dirty="0"/>
              <a:t>I/Q valve flow rate controller </a:t>
            </a:r>
          </a:p>
          <a:p>
            <a:r>
              <a:rPr lang="en-US" dirty="0"/>
              <a:t>Automated drainage bag height adjuster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212161-ED96-0A4A-89BA-CEA09B7A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Designs</a:t>
            </a:r>
          </a:p>
        </p:txBody>
      </p:sp>
    </p:spTree>
    <p:extLst>
      <p:ext uri="{BB962C8B-B14F-4D97-AF65-F5344CB8AC3E}">
        <p14:creationId xmlns:p14="http://schemas.microsoft.com/office/powerpoint/2010/main" val="4214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853D-DF05-9F4F-AB61-D51477E4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02" y="437444"/>
            <a:ext cx="7237465" cy="980194"/>
          </a:xfrm>
        </p:spPr>
        <p:txBody>
          <a:bodyPr/>
          <a:lstStyle/>
          <a:p>
            <a:r>
              <a:rPr lang="en-US" dirty="0"/>
              <a:t>Manual drainage bag height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6804-D8B1-BA4F-806A-09DC6D4D5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Currently used</a:t>
            </a:r>
          </a:p>
          <a:p>
            <a:pPr lvl="1"/>
            <a:r>
              <a:rPr lang="en-US" dirty="0"/>
              <a:t>Relatively reliable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Requires constant care in the ICU</a:t>
            </a:r>
          </a:p>
          <a:p>
            <a:pPr lvl="1"/>
            <a:r>
              <a:rPr lang="en-US" dirty="0"/>
              <a:t>Patients cannot move</a:t>
            </a:r>
          </a:p>
          <a:p>
            <a:pPr lvl="1"/>
            <a:r>
              <a:rPr lang="en-US" dirty="0"/>
              <a:t>negligible improvement to current system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6D30A-6C5A-B544-8AF0-68677C63ED8E}"/>
              </a:ext>
            </a:extLst>
          </p:cNvPr>
          <p:cNvSpPr txBox="1"/>
          <p:nvPr/>
        </p:nvSpPr>
        <p:spPr>
          <a:xfrm>
            <a:off x="2220686" y="989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image7.png">
            <a:extLst>
              <a:ext uri="{FF2B5EF4-FFF2-40B4-BE49-F238E27FC236}">
                <a16:creationId xmlns:a16="http://schemas.microsoft.com/office/drawing/2014/main" id="{D1234347-0080-5E44-B756-C745F81063B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8065" y="1600200"/>
            <a:ext cx="4338735" cy="41847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997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4670-BA08-9A4F-A21E-B1E9B383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valve flow rate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2B47-2480-E84E-B538-E7E8CA20F7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In series </a:t>
            </a:r>
          </a:p>
          <a:p>
            <a:pPr lvl="1"/>
            <a:r>
              <a:rPr lang="en-US" dirty="0"/>
              <a:t>Relatively simple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Intended for industry use – adapter necessary</a:t>
            </a:r>
          </a:p>
          <a:p>
            <a:pPr lvl="1"/>
            <a:r>
              <a:rPr lang="en-US" dirty="0"/>
              <a:t>Accuracy decreases with smaller flow </a:t>
            </a:r>
          </a:p>
          <a:p>
            <a:endParaRPr lang="en-US" dirty="0"/>
          </a:p>
        </p:txBody>
      </p:sp>
      <p:pic>
        <p:nvPicPr>
          <p:cNvPr id="5" name="image8.png">
            <a:extLst>
              <a:ext uri="{FF2B5EF4-FFF2-40B4-BE49-F238E27FC236}">
                <a16:creationId xmlns:a16="http://schemas.microsoft.com/office/drawing/2014/main" id="{72E16DA4-529F-AD42-AAD7-E16371F66C6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1918" y="1600200"/>
            <a:ext cx="3228392" cy="45259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287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564D-4502-104C-9E22-0B2D9DCB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Drainage Bag Height Adjuster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EE613-FE0E-3749-9CD1-5677F0FFE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Simple </a:t>
            </a:r>
          </a:p>
          <a:p>
            <a:pPr lvl="1"/>
            <a:r>
              <a:rPr lang="en-US" dirty="0"/>
              <a:t>Cheap</a:t>
            </a:r>
          </a:p>
          <a:p>
            <a:pPr lvl="1"/>
            <a:r>
              <a:rPr lang="en-US" dirty="0"/>
              <a:t>Basic principles already in use </a:t>
            </a:r>
          </a:p>
          <a:p>
            <a:pPr lvl="1"/>
            <a:r>
              <a:rPr lang="en-US" dirty="0"/>
              <a:t>Automated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Slow response time</a:t>
            </a:r>
          </a:p>
          <a:p>
            <a:pPr lvl="1"/>
            <a:r>
              <a:rPr lang="en-US" dirty="0"/>
              <a:t>Adds some bulk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200DB-F6E4-5141-951E-21C9598CB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9379" y="3358132"/>
            <a:ext cx="2732314" cy="2768031"/>
          </a:xfrm>
          <a:prstGeom prst="rect">
            <a:avLst/>
          </a:prstGeom>
        </p:spPr>
      </p:pic>
      <p:pic>
        <p:nvPicPr>
          <p:cNvPr id="6" name="image7.png">
            <a:extLst>
              <a:ext uri="{FF2B5EF4-FFF2-40B4-BE49-F238E27FC236}">
                <a16:creationId xmlns:a16="http://schemas.microsoft.com/office/drawing/2014/main" id="{F3F8D255-5264-AB44-A79F-3F16D25AB6E7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5615" y="1138332"/>
            <a:ext cx="2789853" cy="29298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01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C62C5F-2CF0-4D4F-BDDC-70670422D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42590"/>
              </p:ext>
            </p:extLst>
          </p:nvPr>
        </p:nvGraphicFramePr>
        <p:xfrm>
          <a:off x="205273" y="167951"/>
          <a:ext cx="8714792" cy="6475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241">
                  <a:extLst>
                    <a:ext uri="{9D8B030D-6E8A-4147-A177-3AD203B41FA5}">
                      <a16:colId xmlns:a16="http://schemas.microsoft.com/office/drawing/2014/main" val="3445843873"/>
                    </a:ext>
                  </a:extLst>
                </a:gridCol>
                <a:gridCol w="1452241">
                  <a:extLst>
                    <a:ext uri="{9D8B030D-6E8A-4147-A177-3AD203B41FA5}">
                      <a16:colId xmlns:a16="http://schemas.microsoft.com/office/drawing/2014/main" val="285553080"/>
                    </a:ext>
                  </a:extLst>
                </a:gridCol>
                <a:gridCol w="1452241">
                  <a:extLst>
                    <a:ext uri="{9D8B030D-6E8A-4147-A177-3AD203B41FA5}">
                      <a16:colId xmlns:a16="http://schemas.microsoft.com/office/drawing/2014/main" val="3268557067"/>
                    </a:ext>
                  </a:extLst>
                </a:gridCol>
                <a:gridCol w="1452241">
                  <a:extLst>
                    <a:ext uri="{9D8B030D-6E8A-4147-A177-3AD203B41FA5}">
                      <a16:colId xmlns:a16="http://schemas.microsoft.com/office/drawing/2014/main" val="2637627271"/>
                    </a:ext>
                  </a:extLst>
                </a:gridCol>
                <a:gridCol w="1452914">
                  <a:extLst>
                    <a:ext uri="{9D8B030D-6E8A-4147-A177-3AD203B41FA5}">
                      <a16:colId xmlns:a16="http://schemas.microsoft.com/office/drawing/2014/main" val="3507110279"/>
                    </a:ext>
                  </a:extLst>
                </a:gridCol>
                <a:gridCol w="1452914">
                  <a:extLst>
                    <a:ext uri="{9D8B030D-6E8A-4147-A177-3AD203B41FA5}">
                      <a16:colId xmlns:a16="http://schemas.microsoft.com/office/drawing/2014/main" val="1975303964"/>
                    </a:ext>
                  </a:extLst>
                </a:gridCol>
              </a:tblGrid>
              <a:tr h="56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Controllers Pugh Chart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extLst>
                  <a:ext uri="{0D108BD9-81ED-4DB2-BD59-A6C34878D82A}">
                    <a16:rowId xmlns:a16="http://schemas.microsoft.com/office/drawing/2014/main" val="2769615283"/>
                  </a:ext>
                </a:extLst>
              </a:tr>
              <a:tr h="9393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# 6: Simultaneous Pressure Sensor/Controller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# 7: Leave it Manual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# 8 : I/Q Valve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# 9: Automated Drainage Bag Height Adjuster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05165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010566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Volume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8095"/>
                  </a:ext>
                </a:extLst>
              </a:tr>
              <a:tr h="482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Catheter Diameter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59349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Catheter Length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09540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Material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61195"/>
                  </a:ext>
                </a:extLst>
              </a:tr>
              <a:tr h="482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Compatibility Time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63711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Portability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21636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73242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reaction time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67191"/>
                  </a:ext>
                </a:extLst>
              </a:tr>
              <a:tr h="482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Pressure / flow Control Error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43246"/>
                  </a:ext>
                </a:extLst>
              </a:tr>
              <a:tr h="733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Operational Pressure / flow Range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36684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Automation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83480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Safety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459015"/>
                  </a:ext>
                </a:extLst>
              </a:tr>
              <a:tr h="482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Requirement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03454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Score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05" marR="67905" marT="0" marB="0" anchor="ctr">
                    <a:solidFill>
                      <a:srgbClr val="FF0000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5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FF262-9EC9-FF4F-9029-B6AFE9534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Drainage Bag Height Adjuster</a:t>
            </a:r>
          </a:p>
          <a:p>
            <a:pPr lvl="1"/>
            <a:r>
              <a:rPr lang="en-US" dirty="0"/>
              <a:t>Chosen for: </a:t>
            </a:r>
          </a:p>
          <a:p>
            <a:pPr lvl="2"/>
            <a:r>
              <a:rPr lang="en-US" dirty="0"/>
              <a:t>Simplicity / cost</a:t>
            </a:r>
          </a:p>
          <a:p>
            <a:pPr lvl="2"/>
            <a:r>
              <a:rPr lang="en-US" dirty="0"/>
              <a:t>Arduino compatibility</a:t>
            </a:r>
          </a:p>
          <a:p>
            <a:pPr lvl="2"/>
            <a:r>
              <a:rPr lang="en-US" dirty="0"/>
              <a:t>Based on current method but adds automation</a:t>
            </a:r>
          </a:p>
          <a:p>
            <a:pPr lvl="1"/>
            <a:r>
              <a:rPr lang="en-US" dirty="0"/>
              <a:t>Next steps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2"/>
            <a:r>
              <a:rPr lang="en-US" dirty="0">
                <a:sym typeface="Wingdings" pitchFamily="2" charset="2"/>
              </a:rPr>
              <a:t>Design pulley/motor system</a:t>
            </a:r>
          </a:p>
          <a:p>
            <a:pPr lvl="2"/>
            <a:r>
              <a:rPr lang="en-US" dirty="0"/>
              <a:t>Consider effects of bag movement on flow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56302-1990-F346-AF1D-38769C35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Controlling Decision</a:t>
            </a:r>
          </a:p>
        </p:txBody>
      </p:sp>
    </p:spTree>
    <p:extLst>
      <p:ext uri="{BB962C8B-B14F-4D97-AF65-F5344CB8AC3E}">
        <p14:creationId xmlns:p14="http://schemas.microsoft.com/office/powerpoint/2010/main" val="20715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30B30-1C65-E249-94AB-44E1CA5F0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6885" y="2881718"/>
            <a:ext cx="2537927" cy="979488"/>
          </a:xfrm>
        </p:spPr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625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Update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9EE264C-798B-3745-997B-997E39F3F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787097"/>
              </p:ext>
            </p:extLst>
          </p:nvPr>
        </p:nvGraphicFramePr>
        <p:xfrm>
          <a:off x="351692" y="1535724"/>
          <a:ext cx="8569569" cy="5064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523">
                  <a:extLst>
                    <a:ext uri="{9D8B030D-6E8A-4147-A177-3AD203B41FA5}">
                      <a16:colId xmlns:a16="http://schemas.microsoft.com/office/drawing/2014/main" val="4127366403"/>
                    </a:ext>
                  </a:extLst>
                </a:gridCol>
                <a:gridCol w="2856523">
                  <a:extLst>
                    <a:ext uri="{9D8B030D-6E8A-4147-A177-3AD203B41FA5}">
                      <a16:colId xmlns:a16="http://schemas.microsoft.com/office/drawing/2014/main" val="1260520892"/>
                    </a:ext>
                  </a:extLst>
                </a:gridCol>
                <a:gridCol w="2856523">
                  <a:extLst>
                    <a:ext uri="{9D8B030D-6E8A-4147-A177-3AD203B41FA5}">
                      <a16:colId xmlns:a16="http://schemas.microsoft.com/office/drawing/2014/main" val="4124530968"/>
                    </a:ext>
                  </a:extLst>
                </a:gridCol>
              </a:tblGrid>
              <a:tr h="44573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Specification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Value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458993"/>
                  </a:ext>
                </a:extLst>
              </a:tr>
              <a:tr h="9721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Catheter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Material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Biocompatible, </a:t>
                      </a: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non-allergenic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226452"/>
                  </a:ext>
                </a:extLst>
              </a:tr>
              <a:tr h="44573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Fluid Data Acquisition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Flow rate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100.0 Hz sampling rate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016772"/>
                  </a:ext>
                </a:extLst>
              </a:tr>
              <a:tr h="445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Ion concentrations in CSF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100.0 Hz sampling rate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929115"/>
                  </a:ext>
                </a:extLst>
              </a:tr>
              <a:tr h="44573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Drainage Control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Flow rate control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0.30-0.35 mL/min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882294"/>
                  </a:ext>
                </a:extLst>
              </a:tr>
              <a:tr h="445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External pressure control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2.50 - 3.00 kPa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762008"/>
                  </a:ext>
                </a:extLst>
              </a:tr>
              <a:tr h="44573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Patient Monitoring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General Movement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10.0 Hz sampling rate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483233"/>
                  </a:ext>
                </a:extLst>
              </a:tr>
              <a:tr h="972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Head movement and position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10.0 Hz sampling rate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884007"/>
                  </a:ext>
                </a:extLst>
              </a:tr>
              <a:tr h="44573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Cost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Dollars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Sum&lt;$200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921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basic problems to solve</a:t>
            </a:r>
          </a:p>
          <a:p>
            <a:pPr lvl="1"/>
            <a:r>
              <a:rPr lang="en-US" dirty="0"/>
              <a:t>Measuring Intracranial Pressure (ICP)</a:t>
            </a:r>
          </a:p>
          <a:p>
            <a:pPr lvl="1"/>
            <a:r>
              <a:rPr lang="en-US" dirty="0"/>
              <a:t>Controlling ICP / drainage flow </a:t>
            </a:r>
          </a:p>
          <a:p>
            <a:r>
              <a:rPr lang="en-US" dirty="0"/>
              <a:t>Separated designs into these 2 components</a:t>
            </a:r>
          </a:p>
          <a:p>
            <a:pPr lvl="1"/>
            <a:r>
              <a:rPr lang="en-US" dirty="0"/>
              <a:t>Try to find best combination</a:t>
            </a:r>
          </a:p>
          <a:p>
            <a:pPr lvl="2"/>
            <a:r>
              <a:rPr lang="en-US" dirty="0"/>
              <a:t>Combine with microcontroller (Arduino)</a:t>
            </a:r>
          </a:p>
          <a:p>
            <a:pPr lvl="1"/>
            <a:r>
              <a:rPr lang="en-US" dirty="0"/>
              <a:t>(Except one design that does both)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CSF: Cerebrospinal fluid</a:t>
            </a:r>
          </a:p>
          <a:p>
            <a:pPr lvl="1"/>
            <a:r>
              <a:rPr lang="en-US" dirty="0"/>
              <a:t>ICP: Intracranial pressure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Project </a:t>
            </a:r>
          </a:p>
        </p:txBody>
      </p:sp>
    </p:spTree>
    <p:extLst>
      <p:ext uri="{BB962C8B-B14F-4D97-AF65-F5344CB8AC3E}">
        <p14:creationId xmlns:p14="http://schemas.microsoft.com/office/powerpoint/2010/main" val="11831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00869F-8F10-7D47-8202-33D664FA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Pressure Sensor</a:t>
            </a:r>
          </a:p>
          <a:p>
            <a:r>
              <a:rPr lang="en-US" dirty="0"/>
              <a:t>PSI Gauge Pressure Sensor</a:t>
            </a:r>
          </a:p>
          <a:p>
            <a:r>
              <a:rPr lang="en-US" dirty="0"/>
              <a:t>Flow Rate Pressure Monitor</a:t>
            </a:r>
          </a:p>
          <a:p>
            <a:r>
              <a:rPr lang="en-US" dirty="0"/>
              <a:t>Blood Pressure Catheter</a:t>
            </a:r>
          </a:p>
          <a:p>
            <a:r>
              <a:rPr lang="en-US" dirty="0"/>
              <a:t>CSF collection calculation</a:t>
            </a:r>
          </a:p>
          <a:p>
            <a:r>
              <a:rPr lang="en-US" dirty="0"/>
              <a:t>Simultaneous Pressure Controller and Sensor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Designs</a:t>
            </a:r>
          </a:p>
        </p:txBody>
      </p:sp>
    </p:spTree>
    <p:extLst>
      <p:ext uri="{BB962C8B-B14F-4D97-AF65-F5344CB8AC3E}">
        <p14:creationId xmlns:p14="http://schemas.microsoft.com/office/powerpoint/2010/main" val="11230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Pressure Sensor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EC6D60-0EF4-2B4E-A26F-080FB6E6C1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Pros: </a:t>
            </a:r>
          </a:p>
          <a:p>
            <a:pPr lvl="1"/>
            <a:r>
              <a:rPr lang="en-US" sz="2000" dirty="0"/>
              <a:t>Cheap</a:t>
            </a:r>
          </a:p>
          <a:p>
            <a:pPr lvl="1"/>
            <a:r>
              <a:rPr lang="en-US" sz="2000" dirty="0"/>
              <a:t>Designed for Arduino</a:t>
            </a:r>
          </a:p>
          <a:p>
            <a:pPr lvl="1"/>
            <a:r>
              <a:rPr lang="en-US" sz="2000" dirty="0"/>
              <a:t>In series with catheter</a:t>
            </a:r>
          </a:p>
          <a:p>
            <a:r>
              <a:rPr lang="en-US" sz="2400" dirty="0"/>
              <a:t>Cons</a:t>
            </a:r>
          </a:p>
          <a:p>
            <a:pPr lvl="1"/>
            <a:r>
              <a:rPr lang="en-US" sz="2000" dirty="0"/>
              <a:t>High flow range: (1 – 60 L/min) vs .2 mL/min CSF flow</a:t>
            </a:r>
          </a:p>
          <a:p>
            <a:pPr lvl="1"/>
            <a:r>
              <a:rPr lang="en-US" sz="2000" dirty="0"/>
              <a:t>Low accuracy</a:t>
            </a:r>
          </a:p>
        </p:txBody>
      </p:sp>
      <p:pic>
        <p:nvPicPr>
          <p:cNvPr id="13" name="image4.png">
            <a:extLst>
              <a:ext uri="{FF2B5EF4-FFF2-40B4-BE49-F238E27FC236}">
                <a16:creationId xmlns:a16="http://schemas.microsoft.com/office/drawing/2014/main" id="{F020DDC3-D7B6-634D-825D-EBA1A07C0D4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024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 Gauge Pressure Sensor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797FE-B236-2F43-AA55-216AE4D4E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Arduino compatible</a:t>
            </a:r>
          </a:p>
          <a:p>
            <a:pPr lvl="1"/>
            <a:r>
              <a:rPr lang="en-US" dirty="0"/>
              <a:t>Accurate</a:t>
            </a:r>
          </a:p>
          <a:p>
            <a:pPr lvl="1"/>
            <a:r>
              <a:rPr lang="en-US" dirty="0"/>
              <a:t>Correct range 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Unclear data format</a:t>
            </a:r>
          </a:p>
          <a:p>
            <a:pPr lvl="1"/>
            <a:r>
              <a:rPr lang="en-US" dirty="0"/>
              <a:t>Minimum Quantity is 50</a:t>
            </a:r>
          </a:p>
          <a:p>
            <a:pPr lvl="2"/>
            <a:r>
              <a:rPr lang="en-US" dirty="0"/>
              <a:t>Expensive</a:t>
            </a:r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9D696-640C-E043-9D33-ADCD3471E7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16682C32-580D-8A42-9B7B-F2F9CE148B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1600200"/>
            <a:ext cx="4038600" cy="41847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675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FDF2-101D-7D4E-B218-DBA17C50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02" y="437444"/>
            <a:ext cx="7237465" cy="980194"/>
          </a:xfrm>
        </p:spPr>
        <p:txBody>
          <a:bodyPr/>
          <a:lstStyle/>
          <a:p>
            <a:r>
              <a:rPr lang="en-US" dirty="0"/>
              <a:t>Flow Rate Pressure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4FB5-8D69-BF49-A4E9-CE542B8D4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Can be connected in series with flow</a:t>
            </a:r>
          </a:p>
          <a:p>
            <a:pPr lvl="1"/>
            <a:r>
              <a:rPr lang="en-US" dirty="0"/>
              <a:t>Measures flow pressure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Requires </a:t>
            </a:r>
            <a:r>
              <a:rPr lang="en-US" dirty="0" err="1"/>
              <a:t>PowerMAT</a:t>
            </a:r>
            <a:r>
              <a:rPr lang="en-US" dirty="0"/>
              <a:t> data processor</a:t>
            </a:r>
          </a:p>
          <a:p>
            <a:pPr lvl="1"/>
            <a:r>
              <a:rPr lang="en-US" dirty="0"/>
              <a:t>Measure high flows and pressures </a:t>
            </a:r>
          </a:p>
          <a:p>
            <a:endParaRPr lang="en-US" dirty="0"/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id="{C7E8E0E4-3809-DA45-AEBA-A72ADF1326D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00200"/>
            <a:ext cx="4393941" cy="42986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17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FB78-BD70-5E4C-9ADD-82935E30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 Catheter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21FB1-25EF-C540-BDFD-159075401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6584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Adapting already widely used device</a:t>
            </a:r>
          </a:p>
          <a:p>
            <a:pPr lvl="1"/>
            <a:r>
              <a:rPr lang="en-US" dirty="0"/>
              <a:t>Accurate</a:t>
            </a:r>
          </a:p>
          <a:p>
            <a:pPr lvl="1"/>
            <a:r>
              <a:rPr lang="en-US" dirty="0"/>
              <a:t>Correct range (~2 kPa) 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Doesn’t connect to Arduino directly</a:t>
            </a:r>
          </a:p>
          <a:p>
            <a:pPr lvl="1"/>
            <a:r>
              <a:rPr lang="en-US" dirty="0"/>
              <a:t>Costly</a:t>
            </a:r>
          </a:p>
          <a:p>
            <a:pPr lvl="1"/>
            <a:endParaRPr lang="en-US" dirty="0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57D7FFC3-626D-DD4F-8257-272056960A8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00200"/>
            <a:ext cx="4163008" cy="45259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06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D7ED-F928-2C4F-A167-E6D29029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Collection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74AEE-81A2-554D-8A36-6DBF446BA3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Simple Design and calculation</a:t>
            </a:r>
          </a:p>
          <a:p>
            <a:pPr lvl="1"/>
            <a:r>
              <a:rPr lang="en-US" dirty="0"/>
              <a:t>Easy to integrate into current system &amp; to Arduino</a:t>
            </a:r>
          </a:p>
          <a:p>
            <a:pPr lvl="1"/>
            <a:r>
              <a:rPr lang="en-US" dirty="0"/>
              <a:t>Cheap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Inaccurate</a:t>
            </a:r>
          </a:p>
          <a:p>
            <a:pPr lvl="1"/>
            <a:r>
              <a:rPr lang="en-US" dirty="0"/>
              <a:t>Measures flow and pressure indirectly</a:t>
            </a: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85E342FA-DFD7-6D44-9372-7D991386294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32996"/>
            <a:ext cx="4038600" cy="40603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207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1002</Words>
  <Application>Microsoft Macintosh PowerPoint</Application>
  <PresentationFormat>On-screen Show (4:3)</PresentationFormat>
  <Paragraphs>411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Rockwell</vt:lpstr>
      <vt:lpstr>Times New Roman</vt:lpstr>
      <vt:lpstr>Wingdings</vt:lpstr>
      <vt:lpstr>Office Theme</vt:lpstr>
      <vt:lpstr>External Ventricular Drain (EVD)</vt:lpstr>
      <vt:lpstr>Specification Update</vt:lpstr>
      <vt:lpstr>Overview of Project </vt:lpstr>
      <vt:lpstr>Measurement Designs</vt:lpstr>
      <vt:lpstr>Arduino Pressure Sensor </vt:lpstr>
      <vt:lpstr>PSI Gauge Pressure Sensor</vt:lpstr>
      <vt:lpstr>Flow Rate Pressure Monitor</vt:lpstr>
      <vt:lpstr>Blood Pressure Catheter</vt:lpstr>
      <vt:lpstr>CSF Collection Calculation</vt:lpstr>
      <vt:lpstr>Simultaneous Pressure Controller and Sensor</vt:lpstr>
      <vt:lpstr>PowerPoint Presentation</vt:lpstr>
      <vt:lpstr>Final Sensing Decision </vt:lpstr>
      <vt:lpstr>Controlling Designs</vt:lpstr>
      <vt:lpstr>Manual drainage bag height adjustment</vt:lpstr>
      <vt:lpstr>I/Q valve flow rate controller</vt:lpstr>
      <vt:lpstr>Automated Drainage Bag Height Adjuster</vt:lpstr>
      <vt:lpstr>PowerPoint Presentation</vt:lpstr>
      <vt:lpstr>Final Controlling Decision</vt:lpstr>
      <vt:lpstr>Thank you.  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Brinkman, John</cp:lastModifiedBy>
  <cp:revision>78</cp:revision>
  <dcterms:created xsi:type="dcterms:W3CDTF">2013-07-09T17:46:55Z</dcterms:created>
  <dcterms:modified xsi:type="dcterms:W3CDTF">2019-12-04T14:13:07Z</dcterms:modified>
</cp:coreProperties>
</file>